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79" r:id="rId5"/>
    <p:sldId id="262" r:id="rId6"/>
    <p:sldId id="263" r:id="rId7"/>
    <p:sldId id="260" r:id="rId8"/>
    <p:sldId id="264" r:id="rId9"/>
    <p:sldId id="265" r:id="rId10"/>
    <p:sldId id="273" r:id="rId11"/>
    <p:sldId id="274" r:id="rId12"/>
    <p:sldId id="266" r:id="rId13"/>
    <p:sldId id="275" r:id="rId14"/>
    <p:sldId id="276" r:id="rId15"/>
    <p:sldId id="277" r:id="rId16"/>
    <p:sldId id="270" r:id="rId17"/>
    <p:sldId id="271" r:id="rId18"/>
    <p:sldId id="267" r:id="rId19"/>
    <p:sldId id="278" r:id="rId20"/>
    <p:sldId id="268" r:id="rId21"/>
    <p:sldId id="269" r:id="rId22"/>
  </p:sldIdLst>
  <p:sldSz cx="18288000" cy="10287000"/>
  <p:notesSz cx="6858000" cy="9144000"/>
  <p:embeddedFontLst>
    <p:embeddedFont>
      <p:font typeface="Arial Rounded MT Bold" panose="020F0704030504030204" pitchFamily="34" charset="77"/>
      <p:regular r:id="rId23"/>
      <p:bold r:id="rId24"/>
    </p:embeddedFont>
    <p:embeddedFont>
      <p:font typeface="Calibri" panose="020F0502020204030204" pitchFamily="34" charset="0"/>
      <p:regular r:id="rId25"/>
      <p:bold r:id="rId26"/>
      <p:italic r:id="rId27"/>
      <p:boldItalic r:id="rId28"/>
    </p:embeddedFont>
    <p:embeddedFont>
      <p:font typeface="Calibri (MS) Bold" panose="020F0702030404030204" pitchFamily="34" charset="0"/>
      <p:bold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28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864" autoAdjust="0"/>
    <p:restoredTop sz="94580" autoAdjust="0"/>
  </p:normalViewPr>
  <p:slideViewPr>
    <p:cSldViewPr showGuides="1">
      <p:cViewPr varScale="1">
        <p:scale>
          <a:sx n="51" d="100"/>
          <a:sy n="51" d="100"/>
        </p:scale>
        <p:origin x="256" y="1176"/>
      </p:cViewPr>
      <p:guideLst>
        <p:guide orient="horz" pos="2159"/>
        <p:guide pos="284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eg>
</file>

<file path=ppt/media/image11.jpeg>
</file>

<file path=ppt/media/image2.jpeg>
</file>

<file path=ppt/media/image3.png>
</file>

<file path=ppt/media/image4.pn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6/6/25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6/6/25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6/6/25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6/6/25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6/6/25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6/6/25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www.researchgate.net/publication/382878497_Integrating_Wearable_Health_Monitoring_Devices_with_IoT_for_Enhanced_Personal_Health_Management_A_Comprehensive_Review" TargetMode="External"/><Relationship Id="rId2" Type="http://schemas.openxmlformats.org/officeDocument/2006/relationships/hyperlink" Target="https://www.semanticscholar.org/paper/Machine-Learning-Applications-for-Precision-A-Sharma-Jain/ec9da3b5c896b67a15af062f8bca850526f2e633" TargetMode="Externa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7.xml"/><Relationship Id="rId1" Type="http://schemas.openxmlformats.org/officeDocument/2006/relationships/tags" Target="../tags/tag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09700" y="342900"/>
            <a:ext cx="13505180" cy="1454785"/>
            <a:chOff x="0" y="0"/>
            <a:chExt cx="15068345" cy="1940049"/>
          </a:xfrm>
        </p:grpSpPr>
        <p:sp>
          <p:nvSpPr>
            <p:cNvPr id="3" name="Freeform 3"/>
            <p:cNvSpPr/>
            <p:nvPr/>
          </p:nvSpPr>
          <p:spPr>
            <a:xfrm>
              <a:off x="0" y="0"/>
              <a:ext cx="15068296" cy="1940052"/>
            </a:xfrm>
            <a:custGeom>
              <a:avLst/>
              <a:gdLst/>
              <a:ahLst/>
              <a:cxnLst/>
              <a:rect l="l" t="t" r="r" b="b"/>
              <a:pathLst>
                <a:path w="15068296" h="1940052">
                  <a:moveTo>
                    <a:pt x="0" y="0"/>
                  </a:moveTo>
                  <a:lnTo>
                    <a:pt x="15068296" y="0"/>
                  </a:lnTo>
                  <a:lnTo>
                    <a:pt x="15068296" y="1940052"/>
                  </a:lnTo>
                  <a:lnTo>
                    <a:pt x="0" y="1940052"/>
                  </a:lnTo>
                  <a:lnTo>
                    <a:pt x="0" y="0"/>
                  </a:lnTo>
                  <a:close/>
                </a:path>
              </a:pathLst>
            </a:custGeom>
            <a:blipFill>
              <a:blip r:embed="rId2"/>
              <a:stretch>
                <a:fillRect l="-102" r="-103"/>
              </a:stretch>
            </a:blipFill>
          </p:spPr>
          <p:txBody>
            <a:bodyPr/>
            <a:lstStyle/>
            <a:p>
              <a:endParaRPr lang="en-US"/>
            </a:p>
          </p:txBody>
        </p:sp>
      </p:grpSp>
      <p:grpSp>
        <p:nvGrpSpPr>
          <p:cNvPr id="4" name="Group 4"/>
          <p:cNvGrpSpPr/>
          <p:nvPr/>
        </p:nvGrpSpPr>
        <p:grpSpPr>
          <a:xfrm>
            <a:off x="2047778" y="2177385"/>
            <a:ext cx="14433073" cy="1680076"/>
            <a:chOff x="0" y="-141644"/>
            <a:chExt cx="19244097" cy="2240101"/>
          </a:xfrm>
        </p:grpSpPr>
        <p:sp>
          <p:nvSpPr>
            <p:cNvPr id="5" name="Freeform 5"/>
            <p:cNvSpPr/>
            <p:nvPr/>
          </p:nvSpPr>
          <p:spPr>
            <a:xfrm>
              <a:off x="0" y="0"/>
              <a:ext cx="19244097" cy="2098457"/>
            </a:xfrm>
            <a:custGeom>
              <a:avLst/>
              <a:gdLst/>
              <a:ahLst/>
              <a:cxnLst/>
              <a:rect l="l" t="t" r="r" b="b"/>
              <a:pathLst>
                <a:path w="19244097" h="2098457">
                  <a:moveTo>
                    <a:pt x="0" y="0"/>
                  </a:moveTo>
                  <a:lnTo>
                    <a:pt x="19244097" y="0"/>
                  </a:lnTo>
                  <a:lnTo>
                    <a:pt x="19244097" y="2098457"/>
                  </a:lnTo>
                  <a:lnTo>
                    <a:pt x="0" y="2098457"/>
                  </a:lnTo>
                  <a:close/>
                </a:path>
              </a:pathLst>
            </a:custGeom>
            <a:solidFill>
              <a:srgbClr val="000000">
                <a:alpha val="0"/>
              </a:srgbClr>
            </a:solidFill>
          </p:spPr>
          <p:txBody>
            <a:bodyPr/>
            <a:lstStyle/>
            <a:p>
              <a:endParaRPr lang="en-US"/>
            </a:p>
          </p:txBody>
        </p:sp>
        <p:sp>
          <p:nvSpPr>
            <p:cNvPr id="6" name="TextBox 6"/>
            <p:cNvSpPr txBox="1"/>
            <p:nvPr/>
          </p:nvSpPr>
          <p:spPr>
            <a:xfrm>
              <a:off x="0" y="-141644"/>
              <a:ext cx="19244097" cy="2240101"/>
            </a:xfrm>
            <a:prstGeom prst="rect">
              <a:avLst/>
            </a:prstGeom>
          </p:spPr>
          <p:txBody>
            <a:bodyPr lIns="0" tIns="0" rIns="0" bIns="0" rtlCol="0" anchor="t"/>
            <a:lstStyle/>
            <a:p>
              <a:pPr algn="l">
                <a:lnSpc>
                  <a:spcPts val="3130"/>
                </a:lnSpc>
              </a:pPr>
              <a:r>
                <a:rPr lang="en-US" sz="3200" b="1" spc="53"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REAL TIME PROJECT PRESENTATION </a:t>
              </a:r>
            </a:p>
            <a:p>
              <a:pPr algn="ctr">
                <a:lnSpc>
                  <a:spcPts val="3130"/>
                </a:lnSpc>
              </a:pPr>
              <a:r>
                <a:rPr lang="en-US" sz="3200" b="1" spc="53"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ON</a:t>
              </a:r>
            </a:p>
            <a:p>
              <a:pPr algn="l">
                <a:lnSpc>
                  <a:spcPts val="3470"/>
                </a:lnSpc>
              </a:pPr>
              <a:r>
                <a:rPr lang="en-US" sz="3200" b="1" spc="60" dirty="0" err="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Hyperfit</a:t>
              </a:r>
              <a:r>
                <a:rPr lang="en-US" sz="3200" b="1" spc="6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a:t>
              </a:r>
              <a:r>
                <a:rPr lang="en-US" sz="3200" b="1" spc="60" dirty="0" err="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AI:your</a:t>
              </a:r>
              <a:r>
                <a:rPr lang="en-US" sz="3200" b="1" spc="6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a:t>
              </a:r>
              <a:r>
                <a:rPr lang="en-US" sz="3200" b="1" spc="60" dirty="0" err="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smart,adaptive</a:t>
              </a:r>
              <a:r>
                <a:rPr lang="en-US" sz="3200" b="1" spc="6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and always evolving personal trainer</a:t>
              </a:r>
            </a:p>
            <a:p>
              <a:pPr algn="l">
                <a:lnSpc>
                  <a:spcPts val="3470"/>
                </a:lnSpc>
              </a:pPr>
              <a:endParaRPr dirty="0">
                <a:latin typeface="Times New Roman" panose="02020603050405020304" charset="0"/>
                <a:cs typeface="Times New Roman" panose="02020603050405020304" charset="0"/>
              </a:endParaRPr>
            </a:p>
          </p:txBody>
        </p:sp>
      </p:grpSp>
      <p:grpSp>
        <p:nvGrpSpPr>
          <p:cNvPr id="7" name="Group 7"/>
          <p:cNvGrpSpPr/>
          <p:nvPr/>
        </p:nvGrpSpPr>
        <p:grpSpPr>
          <a:xfrm>
            <a:off x="5791200" y="3573361"/>
            <a:ext cx="7290435" cy="2441575"/>
            <a:chOff x="0" y="0"/>
            <a:chExt cx="9720580" cy="3255433"/>
          </a:xfrm>
        </p:grpSpPr>
        <p:sp>
          <p:nvSpPr>
            <p:cNvPr id="8" name="Freeform 8"/>
            <p:cNvSpPr/>
            <p:nvPr/>
          </p:nvSpPr>
          <p:spPr>
            <a:xfrm>
              <a:off x="0" y="0"/>
              <a:ext cx="9720342" cy="3255433"/>
            </a:xfrm>
            <a:custGeom>
              <a:avLst/>
              <a:gdLst/>
              <a:ahLst/>
              <a:cxnLst/>
              <a:rect l="l" t="t" r="r" b="b"/>
              <a:pathLst>
                <a:path w="9720342" h="3255433">
                  <a:moveTo>
                    <a:pt x="0" y="0"/>
                  </a:moveTo>
                  <a:lnTo>
                    <a:pt x="9720342" y="0"/>
                  </a:lnTo>
                  <a:lnTo>
                    <a:pt x="9720342" y="3255433"/>
                  </a:lnTo>
                  <a:lnTo>
                    <a:pt x="0" y="3255433"/>
                  </a:lnTo>
                  <a:close/>
                </a:path>
              </a:pathLst>
            </a:custGeom>
            <a:solidFill>
              <a:srgbClr val="000000">
                <a:alpha val="0"/>
              </a:srgbClr>
            </a:solidFill>
          </p:spPr>
          <p:txBody>
            <a:bodyPr/>
            <a:lstStyle/>
            <a:p>
              <a:endParaRPr lang="en-US"/>
            </a:p>
          </p:txBody>
        </p:sp>
        <p:sp>
          <p:nvSpPr>
            <p:cNvPr id="9" name="TextBox 9"/>
            <p:cNvSpPr txBox="1"/>
            <p:nvPr/>
          </p:nvSpPr>
          <p:spPr>
            <a:xfrm>
              <a:off x="0" y="309033"/>
              <a:ext cx="9720580" cy="2946400"/>
            </a:xfrm>
            <a:prstGeom prst="rect">
              <a:avLst/>
            </a:prstGeom>
          </p:spPr>
          <p:txBody>
            <a:bodyPr lIns="0" tIns="0" rIns="0" bIns="0" rtlCol="0" anchor="t"/>
            <a:lstStyle/>
            <a:p>
              <a:pPr algn="l">
                <a:lnSpc>
                  <a:spcPts val="4760"/>
                </a:lnSpc>
              </a:pPr>
              <a:r>
                <a:rPr lang="en-US" sz="3200" spc="54"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23R21A6697-K.VAISHNAVI</a:t>
              </a:r>
            </a:p>
            <a:p>
              <a:pPr algn="l">
                <a:lnSpc>
                  <a:spcPts val="4760"/>
                </a:lnSpc>
              </a:pPr>
              <a:r>
                <a:rPr lang="en-US" sz="3200" spc="54"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23R21A6691-J.SNEHA</a:t>
              </a:r>
            </a:p>
            <a:p>
              <a:pPr algn="l">
                <a:lnSpc>
                  <a:spcPts val="4760"/>
                </a:lnSpc>
              </a:pPr>
              <a:r>
                <a:rPr lang="en-US" sz="3200" spc="54"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23R21A66B2-P.MOHANA</a:t>
              </a:r>
            </a:p>
            <a:p>
              <a:pPr algn="l">
                <a:lnSpc>
                  <a:spcPts val="4760"/>
                </a:lnSpc>
              </a:pPr>
              <a:r>
                <a:rPr lang="en-US" sz="3200" spc="54"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23R21A6688-G.PURI JAGANNATH</a:t>
              </a:r>
            </a:p>
          </p:txBody>
        </p:sp>
      </p:grpSp>
      <p:grpSp>
        <p:nvGrpSpPr>
          <p:cNvPr id="10" name="Group 10"/>
          <p:cNvGrpSpPr/>
          <p:nvPr/>
        </p:nvGrpSpPr>
        <p:grpSpPr>
          <a:xfrm>
            <a:off x="4267200" y="6477316"/>
            <a:ext cx="8164755" cy="1830705"/>
            <a:chOff x="0" y="0"/>
            <a:chExt cx="10886340" cy="2440940"/>
          </a:xfrm>
        </p:grpSpPr>
        <p:sp>
          <p:nvSpPr>
            <p:cNvPr id="11" name="Freeform 11"/>
            <p:cNvSpPr/>
            <p:nvPr/>
          </p:nvSpPr>
          <p:spPr>
            <a:xfrm>
              <a:off x="0" y="0"/>
              <a:ext cx="10886340" cy="2440940"/>
            </a:xfrm>
            <a:custGeom>
              <a:avLst/>
              <a:gdLst/>
              <a:ahLst/>
              <a:cxnLst/>
              <a:rect l="l" t="t" r="r" b="b"/>
              <a:pathLst>
                <a:path w="10886340" h="2440940">
                  <a:moveTo>
                    <a:pt x="0" y="0"/>
                  </a:moveTo>
                  <a:lnTo>
                    <a:pt x="10886340" y="0"/>
                  </a:lnTo>
                  <a:lnTo>
                    <a:pt x="10886340" y="2440940"/>
                  </a:lnTo>
                  <a:lnTo>
                    <a:pt x="0" y="2440940"/>
                  </a:lnTo>
                  <a:close/>
                </a:path>
              </a:pathLst>
            </a:custGeom>
            <a:solidFill>
              <a:srgbClr val="000000">
                <a:alpha val="0"/>
              </a:srgbClr>
            </a:solidFill>
          </p:spPr>
          <p:txBody>
            <a:bodyPr/>
            <a:lstStyle/>
            <a:p>
              <a:endParaRPr lang="en-US"/>
            </a:p>
          </p:txBody>
        </p:sp>
        <p:sp>
          <p:nvSpPr>
            <p:cNvPr id="12" name="TextBox 12"/>
            <p:cNvSpPr txBox="1"/>
            <p:nvPr/>
          </p:nvSpPr>
          <p:spPr>
            <a:xfrm>
              <a:off x="0" y="-180975"/>
              <a:ext cx="10886340" cy="2621915"/>
            </a:xfrm>
            <a:prstGeom prst="rect">
              <a:avLst/>
            </a:prstGeom>
          </p:spPr>
          <p:txBody>
            <a:bodyPr lIns="0" tIns="0" rIns="0" bIns="0" rtlCol="0" anchor="t"/>
            <a:lstStyle/>
            <a:p>
              <a:pPr algn="ctr">
                <a:lnSpc>
                  <a:spcPts val="4760"/>
                </a:lnSpc>
              </a:pPr>
              <a:r>
                <a:rPr lang="en-US" sz="3600" spc="54">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Under the guidance of</a:t>
              </a:r>
            </a:p>
            <a:p>
              <a:pPr algn="ctr">
                <a:lnSpc>
                  <a:spcPts val="4760"/>
                </a:lnSpc>
              </a:pPr>
              <a:r>
                <a:rPr lang="en-US" sz="3600" b="1" spc="54">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MR P.BABU </a:t>
              </a:r>
            </a:p>
            <a:p>
              <a:pPr algn="ctr">
                <a:lnSpc>
                  <a:spcPts val="4760"/>
                </a:lnSpc>
              </a:pPr>
              <a:r>
                <a:rPr lang="en-US" sz="3600" spc="54">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Assistant Professor</a:t>
              </a:r>
            </a:p>
          </p:txBody>
        </p:sp>
      </p:grpSp>
      <p:grpSp>
        <p:nvGrpSpPr>
          <p:cNvPr id="13" name="Group 13"/>
          <p:cNvGrpSpPr/>
          <p:nvPr/>
        </p:nvGrpSpPr>
        <p:grpSpPr>
          <a:xfrm>
            <a:off x="1556147" y="8793480"/>
            <a:ext cx="15175706" cy="484505"/>
            <a:chOff x="0" y="0"/>
            <a:chExt cx="20234275" cy="646007"/>
          </a:xfrm>
        </p:grpSpPr>
        <p:sp>
          <p:nvSpPr>
            <p:cNvPr id="14" name="Freeform 14"/>
            <p:cNvSpPr/>
            <p:nvPr/>
          </p:nvSpPr>
          <p:spPr>
            <a:xfrm>
              <a:off x="0" y="0"/>
              <a:ext cx="20234275" cy="646007"/>
            </a:xfrm>
            <a:custGeom>
              <a:avLst/>
              <a:gdLst/>
              <a:ahLst/>
              <a:cxnLst/>
              <a:rect l="l" t="t" r="r" b="b"/>
              <a:pathLst>
                <a:path w="20234275" h="646007">
                  <a:moveTo>
                    <a:pt x="0" y="0"/>
                  </a:moveTo>
                  <a:lnTo>
                    <a:pt x="20234275" y="0"/>
                  </a:lnTo>
                  <a:lnTo>
                    <a:pt x="20234275" y="646007"/>
                  </a:lnTo>
                  <a:lnTo>
                    <a:pt x="0" y="646007"/>
                  </a:lnTo>
                  <a:close/>
                </a:path>
              </a:pathLst>
            </a:custGeom>
            <a:solidFill>
              <a:srgbClr val="000000">
                <a:alpha val="0"/>
              </a:srgbClr>
            </a:solidFill>
          </p:spPr>
          <p:txBody>
            <a:bodyPr/>
            <a:lstStyle/>
            <a:p>
              <a:endParaRPr lang="en-US"/>
            </a:p>
          </p:txBody>
        </p:sp>
        <p:sp>
          <p:nvSpPr>
            <p:cNvPr id="15" name="TextBox 15"/>
            <p:cNvSpPr txBox="1"/>
            <p:nvPr/>
          </p:nvSpPr>
          <p:spPr>
            <a:xfrm>
              <a:off x="0" y="-85725"/>
              <a:ext cx="20234275" cy="731732"/>
            </a:xfrm>
            <a:prstGeom prst="rect">
              <a:avLst/>
            </a:prstGeom>
          </p:spPr>
          <p:txBody>
            <a:bodyPr lIns="0" tIns="0" rIns="0" bIns="0" rtlCol="0" anchor="t"/>
            <a:lstStyle/>
            <a:p>
              <a:pPr algn="ctr">
                <a:lnSpc>
                  <a:spcPts val="3780"/>
                </a:lnSpc>
              </a:pPr>
              <a:r>
                <a:rPr lang="en-US" sz="280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Department of Computer Science &amp; Engineering-Artificial Intelligence and Machine Learning</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3962400" y="2019300"/>
            <a:ext cx="9529445" cy="768350"/>
          </a:xfrm>
          <a:prstGeom prst="rect">
            <a:avLst/>
          </a:prstGeom>
          <a:noFill/>
        </p:spPr>
        <p:txBody>
          <a:bodyPr wrap="square" rtlCol="0">
            <a:spAutoFit/>
          </a:bodyPr>
          <a:lstStyle/>
          <a:p>
            <a:r>
              <a:rPr lang="en-US" altLang="en-GB" dirty="0"/>
              <a:t>                                                  </a:t>
            </a:r>
            <a:r>
              <a:rPr lang="en-US" altLang="en-GB" sz="4400" b="1" dirty="0"/>
              <a:t> </a:t>
            </a:r>
            <a:r>
              <a:rPr lang="en-US" altLang="en-GB" sz="4400" b="1" dirty="0">
                <a:latin typeface="Times New Roman" panose="02020603050405020304" charset="0"/>
                <a:cs typeface="Times New Roman" panose="02020603050405020304" charset="0"/>
              </a:rPr>
              <a:t>System Requirements</a:t>
            </a:r>
          </a:p>
        </p:txBody>
      </p:sp>
      <p:sp>
        <p:nvSpPr>
          <p:cNvPr id="7" name="Text Box 6"/>
          <p:cNvSpPr txBox="1"/>
          <p:nvPr/>
        </p:nvSpPr>
        <p:spPr>
          <a:xfrm>
            <a:off x="696595" y="2876550"/>
            <a:ext cx="17272635" cy="7383145"/>
          </a:xfrm>
          <a:prstGeom prst="rect">
            <a:avLst/>
          </a:prstGeom>
        </p:spPr>
        <p:txBody>
          <a:bodyPr wrap="square">
            <a:noAutofit/>
          </a:bodyPr>
          <a:lstStyle/>
          <a:p>
            <a:pPr>
              <a:spcAft>
                <a:spcPct val="60000"/>
              </a:spcAft>
            </a:pPr>
            <a:r>
              <a:rPr sz="2800" b="1">
                <a:latin typeface="Times New Roman" panose="02020603050405020304" charset="0"/>
                <a:cs typeface="Times New Roman" panose="02020603050405020304" charset="0"/>
              </a:rPr>
              <a:t>HARDWARE REQUIREMENTS</a:t>
            </a:r>
          </a:p>
          <a:p>
            <a:pPr>
              <a:spcAft>
                <a:spcPct val="60000"/>
              </a:spcAft>
            </a:pPr>
            <a:r>
              <a:rPr sz="3200" b="1">
                <a:latin typeface="Times New Roman" panose="02020603050405020304" charset="0"/>
                <a:cs typeface="Times New Roman" panose="02020603050405020304" charset="0"/>
              </a:rPr>
              <a:t>D</a:t>
            </a:r>
            <a:r>
              <a:rPr sz="2800" b="1">
                <a:latin typeface="Times New Roman" panose="02020603050405020304" charset="0"/>
                <a:cs typeface="Times New Roman" panose="02020603050405020304" charset="0"/>
              </a:rPr>
              <a:t>evelopment Stage:</a:t>
            </a:r>
          </a:p>
          <a:p>
            <a:pPr>
              <a:buFont typeface="Arial" panose="020B0604020202020204"/>
              <a:buChar char="•"/>
            </a:pPr>
            <a:r>
              <a:rPr sz="3200">
                <a:latin typeface="Times New Roman" panose="02020603050405020304" charset="0"/>
                <a:cs typeface="Times New Roman" panose="02020603050405020304" charset="0"/>
              </a:rPr>
              <a:t>CPU: Intel Core i5 or AMD Ryzen 5</a:t>
            </a:r>
          </a:p>
          <a:p>
            <a:r>
              <a:rPr sz="3200">
                <a:latin typeface="Times New Roman" panose="02020603050405020304" charset="0"/>
                <a:cs typeface="Times New Roman" panose="02020603050405020304" charset="0"/>
              </a:rPr>
              <a:t>(Recommended: Intel Core i7 or AMD Ryzen 7)</a:t>
            </a:r>
          </a:p>
          <a:p>
            <a:endParaRPr sz="3200">
              <a:latin typeface="Times New Roman" panose="02020603050405020304" charset="0"/>
              <a:cs typeface="Times New Roman" panose="02020603050405020304" charset="0"/>
            </a:endParaRPr>
          </a:p>
          <a:p>
            <a:pPr>
              <a:buFont typeface="Arial" panose="020B0604020202020204"/>
              <a:buChar char="•"/>
            </a:pPr>
            <a:r>
              <a:rPr sz="3200">
                <a:latin typeface="Times New Roman" panose="02020603050405020304" charset="0"/>
                <a:cs typeface="Times New Roman" panose="02020603050405020304" charset="0"/>
              </a:rPr>
              <a:t>RAM: Minimum 8 GB</a:t>
            </a:r>
          </a:p>
          <a:p>
            <a:r>
              <a:rPr sz="3200">
                <a:latin typeface="Times New Roman" panose="02020603050405020304" charset="0"/>
                <a:cs typeface="Times New Roman" panose="02020603050405020304" charset="0"/>
              </a:rPr>
              <a:t>(Recommended: 16 GB or more for smoother real-time processing)</a:t>
            </a:r>
          </a:p>
          <a:p>
            <a:endParaRPr sz="3200">
              <a:latin typeface="Times New Roman" panose="02020603050405020304" charset="0"/>
              <a:cs typeface="Times New Roman" panose="02020603050405020304" charset="0"/>
            </a:endParaRPr>
          </a:p>
          <a:p>
            <a:pPr>
              <a:buFont typeface="Arial" panose="020B0604020202020204"/>
              <a:buChar char="•"/>
            </a:pPr>
            <a:r>
              <a:rPr sz="3200">
                <a:latin typeface="Times New Roman" panose="02020603050405020304" charset="0"/>
                <a:cs typeface="Times New Roman" panose="02020603050405020304" charset="0"/>
              </a:rPr>
              <a:t>Storage: 256 GB SSD</a:t>
            </a:r>
          </a:p>
          <a:p>
            <a:r>
              <a:rPr sz="3200">
                <a:latin typeface="Times New Roman" panose="02020603050405020304" charset="0"/>
                <a:cs typeface="Times New Roman" panose="02020603050405020304" charset="0"/>
              </a:rPr>
              <a:t>(Faster read/write speeds for image and model processing)</a:t>
            </a:r>
          </a:p>
          <a:p>
            <a:endParaRPr sz="3200">
              <a:latin typeface="Times New Roman" panose="02020603050405020304" charset="0"/>
              <a:cs typeface="Times New Roman" panose="02020603050405020304" charset="0"/>
            </a:endParaRPr>
          </a:p>
          <a:p>
            <a:pPr>
              <a:buFont typeface="Arial" panose="020B0604020202020204"/>
              <a:buChar char="•"/>
            </a:pPr>
            <a:r>
              <a:rPr sz="3200">
                <a:latin typeface="Times New Roman" panose="02020603050405020304" charset="0"/>
                <a:cs typeface="Times New Roman" panose="02020603050405020304" charset="0"/>
              </a:rPr>
              <a:t>GPU (Optional): For future AI enhancements, NVIDIA GeForce GTX/RTX series with CUDA support</a:t>
            </a:r>
          </a:p>
        </p:txBody>
      </p:sp>
      <p:pic>
        <p:nvPicPr>
          <p:cNvPr id="10" name="Picture 9"/>
          <p:cNvPicPr/>
          <p:nvPr/>
        </p:nvPicPr>
        <p:blipFill>
          <a:blip r:embed="rId2"/>
          <a:stretch>
            <a:fillRect/>
          </a:stretch>
        </p:blipFill>
        <p:spPr>
          <a:xfrm>
            <a:off x="152400" y="190183"/>
            <a:ext cx="4514850" cy="143827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nvSpPr>
        <p:spPr>
          <a:xfrm>
            <a:off x="5219700" y="2078990"/>
            <a:ext cx="6841490" cy="768350"/>
          </a:xfrm>
          <a:prstGeom prst="rect">
            <a:avLst/>
          </a:prstGeom>
          <a:noFill/>
        </p:spPr>
        <p:txBody>
          <a:bodyPr wrap="square" rtlCol="0">
            <a:spAutoFit/>
          </a:bodyPr>
          <a:lstStyle/>
          <a:p>
            <a:r>
              <a:rPr lang="en-US" altLang="en-GB" sz="3600"/>
              <a:t>      </a:t>
            </a:r>
            <a:r>
              <a:rPr lang="en-US" altLang="en-GB" sz="3600" b="1">
                <a:latin typeface="Times New Roman" panose="02020603050405020304" charset="0"/>
                <a:cs typeface="Times New Roman" panose="02020603050405020304" charset="0"/>
              </a:rPr>
              <a:t>  </a:t>
            </a:r>
            <a:r>
              <a:rPr lang="en-US" altLang="en-GB" sz="4400" b="1">
                <a:latin typeface="Times New Roman" panose="02020603050405020304" charset="0"/>
                <a:cs typeface="Times New Roman" panose="02020603050405020304" charset="0"/>
              </a:rPr>
              <a:t> System Requirements</a:t>
            </a:r>
          </a:p>
        </p:txBody>
      </p:sp>
      <p:sp>
        <p:nvSpPr>
          <p:cNvPr id="5" name="Text Box 4"/>
          <p:cNvSpPr txBox="1"/>
          <p:nvPr/>
        </p:nvSpPr>
        <p:spPr>
          <a:xfrm rot="16200000">
            <a:off x="6261100" y="-3292475"/>
            <a:ext cx="7343775" cy="19498945"/>
          </a:xfrm>
          <a:prstGeom prst="rect">
            <a:avLst/>
          </a:prstGeom>
          <a:noFill/>
        </p:spPr>
        <p:txBody>
          <a:bodyPr vert="eaVert" wrap="square" rtlCol="0">
            <a:noAutofit/>
          </a:bodyPr>
          <a:lstStyle/>
          <a:p>
            <a:endParaRPr lang="en-US" altLang="en-GB" sz="2800" b="1">
              <a:latin typeface="Times New Roman" panose="02020603050405020304" charset="0"/>
              <a:cs typeface="Times New Roman" panose="02020603050405020304" charset="0"/>
            </a:endParaRPr>
          </a:p>
          <a:p>
            <a:endParaRPr lang="en-US" altLang="en-GB" sz="2800" b="1">
              <a:latin typeface="Times New Roman" panose="02020603050405020304" charset="0"/>
              <a:cs typeface="Times New Roman" panose="02020603050405020304" charset="0"/>
            </a:endParaRPr>
          </a:p>
          <a:p>
            <a:r>
              <a:rPr lang="en-US" altLang="en-GB" sz="2800" b="1">
                <a:latin typeface="Times New Roman" panose="02020603050405020304" charset="0"/>
                <a:cs typeface="Times New Roman" panose="02020603050405020304" charset="0"/>
              </a:rPr>
              <a:t>SOFTWARE REQUIREMENTS:</a:t>
            </a:r>
          </a:p>
          <a:p>
            <a:endParaRPr lang="en-US" altLang="en-GB" sz="2800">
              <a:latin typeface="Times New Roman" panose="02020603050405020304" charset="0"/>
              <a:cs typeface="Times New Roman" panose="02020603050405020304" charset="0"/>
            </a:endParaRPr>
          </a:p>
          <a:p>
            <a:r>
              <a:rPr lang="en-US" altLang="en-GB" sz="2800">
                <a:latin typeface="Times New Roman" panose="02020603050405020304" charset="0"/>
                <a:cs typeface="Times New Roman" panose="02020603050405020304" charset="0"/>
              </a:rPr>
              <a:t>    </a:t>
            </a:r>
            <a:r>
              <a:rPr lang="en-US" altLang="en-GB" sz="2800" b="1">
                <a:latin typeface="Times New Roman" panose="02020603050405020304" charset="0"/>
                <a:cs typeface="Times New Roman" panose="02020603050405020304" charset="0"/>
              </a:rPr>
              <a:t>Frontend</a:t>
            </a:r>
            <a:r>
              <a:rPr lang="en-US" altLang="en-GB" sz="2800">
                <a:latin typeface="Times New Roman" panose="02020603050405020304" charset="0"/>
                <a:cs typeface="Times New Roman" panose="02020603050405020304" charset="0"/>
              </a:rPr>
              <a:t>: React.js, Vite, Tailwind CSS</a:t>
            </a:r>
          </a:p>
          <a:p>
            <a:endParaRPr lang="en-US" altLang="en-GB" sz="2800">
              <a:latin typeface="Times New Roman" panose="02020603050405020304" charset="0"/>
              <a:cs typeface="Times New Roman" panose="02020603050405020304" charset="0"/>
            </a:endParaRPr>
          </a:p>
          <a:p>
            <a:r>
              <a:rPr lang="en-US" altLang="en-GB" sz="2800" b="1">
                <a:latin typeface="Times New Roman" panose="02020603050405020304" charset="0"/>
                <a:cs typeface="Times New Roman" panose="02020603050405020304" charset="0"/>
              </a:rPr>
              <a:t>   Backend Framework</a:t>
            </a:r>
            <a:r>
              <a:rPr lang="en-US" altLang="en-GB" sz="2800">
                <a:latin typeface="Times New Roman" panose="02020603050405020304" charset="0"/>
                <a:cs typeface="Times New Roman" panose="02020603050405020304" charset="0"/>
              </a:rPr>
              <a:t>: Express.js, Node.js, TypeScript</a:t>
            </a:r>
          </a:p>
          <a:p>
            <a:r>
              <a:rPr lang="en-US" altLang="en-GB" sz="2800">
                <a:latin typeface="Times New Roman" panose="02020603050405020304" charset="0"/>
                <a:cs typeface="Times New Roman" panose="02020603050405020304" charset="0"/>
              </a:rPr>
              <a:t> </a:t>
            </a:r>
          </a:p>
          <a:p>
            <a:r>
              <a:rPr lang="en-US" altLang="en-GB" sz="2800">
                <a:latin typeface="Times New Roman" panose="02020603050405020304" charset="0"/>
                <a:cs typeface="Times New Roman" panose="02020603050405020304" charset="0"/>
              </a:rPr>
              <a:t>    </a:t>
            </a:r>
            <a:r>
              <a:rPr lang="en-US" altLang="en-GB" sz="2800" b="1">
                <a:latin typeface="Times New Roman" panose="02020603050405020304" charset="0"/>
                <a:cs typeface="Times New Roman" panose="02020603050405020304" charset="0"/>
              </a:rPr>
              <a:t>Database:</a:t>
            </a:r>
            <a:r>
              <a:rPr lang="en-US" altLang="en-GB" sz="2800">
                <a:latin typeface="Times New Roman" panose="02020603050405020304" charset="0"/>
                <a:cs typeface="Times New Roman" panose="02020603050405020304" charset="0"/>
              </a:rPr>
              <a:t> Firebase (Authentication + Firestore)</a:t>
            </a:r>
          </a:p>
          <a:p>
            <a:endParaRPr lang="en-US" altLang="en-GB" sz="2800">
              <a:latin typeface="Times New Roman" panose="02020603050405020304" charset="0"/>
              <a:cs typeface="Times New Roman" panose="02020603050405020304" charset="0"/>
            </a:endParaRPr>
          </a:p>
          <a:p>
            <a:r>
              <a:rPr lang="en-US" altLang="en-GB" sz="2800" b="1">
                <a:latin typeface="Times New Roman" panose="02020603050405020304" charset="0"/>
                <a:cs typeface="Times New Roman" panose="02020603050405020304" charset="0"/>
              </a:rPr>
              <a:t>    Development Tools:</a:t>
            </a:r>
            <a:r>
              <a:rPr lang="en-US" altLang="en-GB" sz="2800">
                <a:latin typeface="Times New Roman" panose="02020603050405020304" charset="0"/>
                <a:cs typeface="Times New Roman" panose="02020603050405020304" charset="0"/>
              </a:rPr>
              <a:t> VS Code, GitHub, Curso</a:t>
            </a:r>
          </a:p>
          <a:p>
            <a:endParaRPr lang="en-US" altLang="en-GB"/>
          </a:p>
          <a:p>
            <a:endParaRPr lang="en-US" altLang="en-GB"/>
          </a:p>
        </p:txBody>
      </p:sp>
      <p:pic>
        <p:nvPicPr>
          <p:cNvPr id="6" name="Picture 5"/>
          <p:cNvPicPr/>
          <p:nvPr/>
        </p:nvPicPr>
        <p:blipFill>
          <a:blip r:embed="rId2"/>
          <a:stretch>
            <a:fillRect/>
          </a:stretch>
        </p:blipFill>
        <p:spPr>
          <a:xfrm>
            <a:off x="533400" y="190183"/>
            <a:ext cx="4514850" cy="14382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10200" y="1181100"/>
            <a:ext cx="8141970" cy="1326515"/>
            <a:chOff x="-651087" y="-1050549"/>
            <a:chExt cx="10855961" cy="2536449"/>
          </a:xfrm>
        </p:grpSpPr>
        <p:sp>
          <p:nvSpPr>
            <p:cNvPr id="3" name="Freeform 3"/>
            <p:cNvSpPr/>
            <p:nvPr/>
          </p:nvSpPr>
          <p:spPr>
            <a:xfrm>
              <a:off x="0" y="0"/>
              <a:ext cx="7874846" cy="1485900"/>
            </a:xfrm>
            <a:custGeom>
              <a:avLst/>
              <a:gdLst/>
              <a:ahLst/>
              <a:cxnLst/>
              <a:rect l="l" t="t" r="r" b="b"/>
              <a:pathLst>
                <a:path w="7874846" h="1485900">
                  <a:moveTo>
                    <a:pt x="0" y="0"/>
                  </a:moveTo>
                  <a:lnTo>
                    <a:pt x="7874846" y="0"/>
                  </a:lnTo>
                  <a:lnTo>
                    <a:pt x="7874846" y="1485900"/>
                  </a:lnTo>
                  <a:lnTo>
                    <a:pt x="0" y="1485900"/>
                  </a:lnTo>
                  <a:close/>
                </a:path>
              </a:pathLst>
            </a:custGeom>
            <a:solidFill>
              <a:srgbClr val="000000">
                <a:alpha val="0"/>
              </a:srgbClr>
            </a:solidFill>
          </p:spPr>
          <p:txBody>
            <a:bodyPr/>
            <a:lstStyle/>
            <a:p>
              <a:endParaRPr lang="en-US"/>
            </a:p>
          </p:txBody>
        </p:sp>
        <p:sp>
          <p:nvSpPr>
            <p:cNvPr id="4" name="TextBox 4"/>
            <p:cNvSpPr txBox="1"/>
            <p:nvPr/>
          </p:nvSpPr>
          <p:spPr>
            <a:xfrm>
              <a:off x="-651087" y="-1050549"/>
              <a:ext cx="10855961" cy="2536449"/>
            </a:xfrm>
            <a:prstGeom prst="rect">
              <a:avLst/>
            </a:prstGeom>
          </p:spPr>
          <p:txBody>
            <a:bodyPr lIns="0" tIns="0" rIns="0" bIns="0" rtlCol="0" anchor="t"/>
            <a:lstStyle/>
            <a:p>
              <a:pPr algn="ctr">
                <a:lnSpc>
                  <a:spcPts val="5545"/>
                </a:lnSpc>
              </a:pPr>
              <a:r>
                <a:rPr lang="en-US" sz="3695" b="1" spc="73"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SYSTEM    ARCHITECTURE </a:t>
              </a:r>
              <a:endParaRPr lang="en-US" sz="3695" b="1" spc="73" dirty="0">
                <a:solidFill>
                  <a:srgbClr val="000000"/>
                </a:solidFill>
                <a:latin typeface="Calibri (MS) Bold" panose="020F0702030404030204"/>
                <a:ea typeface="Calibri (MS) Bold" panose="020F0702030404030204"/>
                <a:cs typeface="Calibri (MS) Bold" panose="020F0702030404030204"/>
                <a:sym typeface="Calibri (MS) Bold" panose="020F0702030404030204"/>
              </a:endParaRPr>
            </a:p>
          </p:txBody>
        </p:sp>
      </p:grpSp>
      <p:pic>
        <p:nvPicPr>
          <p:cNvPr id="7" name="Picture 6" descr="C:\Users\HP\OneDrive\Documents\Inventor Server for AutoCAD\OneDrive\Desktop\arch diagram.jpgarch diagram"/>
          <p:cNvPicPr>
            <a:picLocks noChangeAspect="1"/>
          </p:cNvPicPr>
          <p:nvPr/>
        </p:nvPicPr>
        <p:blipFill>
          <a:blip r:embed="rId2"/>
          <a:srcRect t="9205" b="9205"/>
          <a:stretch>
            <a:fillRect/>
          </a:stretch>
        </p:blipFill>
        <p:spPr>
          <a:xfrm>
            <a:off x="4419600" y="2053272"/>
            <a:ext cx="9697720" cy="7776845"/>
          </a:xfrm>
          <a:prstGeom prst="rect">
            <a:avLst/>
          </a:prstGeom>
        </p:spPr>
      </p:pic>
      <p:pic>
        <p:nvPicPr>
          <p:cNvPr id="5" name="Picture 4"/>
          <p:cNvPicPr/>
          <p:nvPr/>
        </p:nvPicPr>
        <p:blipFill>
          <a:blip r:embed="rId3"/>
          <a:stretch>
            <a:fillRect/>
          </a:stretch>
        </p:blipFill>
        <p:spPr>
          <a:xfrm>
            <a:off x="152400" y="418783"/>
            <a:ext cx="4514850" cy="143827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2"/>
          <a:stretch>
            <a:fillRect/>
          </a:stretch>
        </p:blipFill>
        <p:spPr>
          <a:xfrm>
            <a:off x="152400" y="418783"/>
            <a:ext cx="4514850" cy="1438275"/>
          </a:xfrm>
          <a:prstGeom prst="rect">
            <a:avLst/>
          </a:prstGeom>
        </p:spPr>
      </p:pic>
      <p:sp>
        <p:nvSpPr>
          <p:cNvPr id="2" name="Text Box 1"/>
          <p:cNvSpPr txBox="1"/>
          <p:nvPr/>
        </p:nvSpPr>
        <p:spPr>
          <a:xfrm>
            <a:off x="6629400" y="1857375"/>
            <a:ext cx="4236720" cy="614045"/>
          </a:xfrm>
          <a:prstGeom prst="rect">
            <a:avLst/>
          </a:prstGeom>
          <a:noFill/>
        </p:spPr>
        <p:txBody>
          <a:bodyPr wrap="square" rtlCol="0">
            <a:spAutoFit/>
          </a:bodyPr>
          <a:lstStyle/>
          <a:p>
            <a:pPr algn="just"/>
            <a:r>
              <a:rPr lang="en-US" altLang="en-GB" sz="3200">
                <a:latin typeface="Times New Roman" panose="02020603050405020304" charset="0"/>
                <a:cs typeface="Times New Roman" panose="02020603050405020304" charset="0"/>
              </a:rPr>
              <a:t>   </a:t>
            </a:r>
            <a:r>
              <a:rPr lang="en-US" altLang="en-GB" sz="3400" b="1">
                <a:latin typeface="Times New Roman" panose="02020603050405020304" charset="0"/>
                <a:cs typeface="Times New Roman" panose="02020603050405020304" charset="0"/>
              </a:rPr>
              <a:t>CLASS DIAGRAM</a:t>
            </a:r>
          </a:p>
        </p:txBody>
      </p:sp>
      <p:pic>
        <p:nvPicPr>
          <p:cNvPr id="4" name="Picture 3"/>
          <p:cNvPicPr>
            <a:picLocks noChangeAspect="1"/>
          </p:cNvPicPr>
          <p:nvPr/>
        </p:nvPicPr>
        <p:blipFill>
          <a:blip r:embed="rId3"/>
          <a:stretch>
            <a:fillRect/>
          </a:stretch>
        </p:blipFill>
        <p:spPr>
          <a:xfrm>
            <a:off x="4495800" y="2498090"/>
            <a:ext cx="9910445" cy="73215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2"/>
          <a:stretch>
            <a:fillRect/>
          </a:stretch>
        </p:blipFill>
        <p:spPr>
          <a:xfrm>
            <a:off x="152400" y="418783"/>
            <a:ext cx="4514850" cy="1438275"/>
          </a:xfrm>
          <a:prstGeom prst="rect">
            <a:avLst/>
          </a:prstGeom>
        </p:spPr>
      </p:pic>
      <p:sp>
        <p:nvSpPr>
          <p:cNvPr id="2" name="Text Box 1"/>
          <p:cNvSpPr txBox="1"/>
          <p:nvPr/>
        </p:nvSpPr>
        <p:spPr>
          <a:xfrm rot="10800000" flipV="1">
            <a:off x="6789420" y="876301"/>
            <a:ext cx="4640580" cy="584775"/>
          </a:xfrm>
          <a:prstGeom prst="rect">
            <a:avLst/>
          </a:prstGeom>
          <a:noFill/>
        </p:spPr>
        <p:txBody>
          <a:bodyPr wrap="square" rtlCol="0">
            <a:spAutoFit/>
          </a:bodyPr>
          <a:lstStyle/>
          <a:p>
            <a:r>
              <a:rPr lang="en-US" altLang="en-GB" sz="3200" b="1" dirty="0">
                <a:latin typeface="Times New Roman" panose="02020603050405020304" charset="0"/>
                <a:cs typeface="Times New Roman" panose="02020603050405020304" charset="0"/>
              </a:rPr>
              <a:t>ACTIVITY DIGRAM</a:t>
            </a:r>
          </a:p>
        </p:txBody>
      </p:sp>
      <p:pic>
        <p:nvPicPr>
          <p:cNvPr id="4" name="Picture 3" descr="A diagram of a fitness program&#10;&#10;AI-generated content may be incorrec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6339" y="2209799"/>
            <a:ext cx="6855321" cy="72009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2"/>
          <a:stretch>
            <a:fillRect/>
          </a:stretch>
        </p:blipFill>
        <p:spPr>
          <a:xfrm>
            <a:off x="152400" y="418783"/>
            <a:ext cx="4514850" cy="1438275"/>
          </a:xfrm>
          <a:prstGeom prst="rect">
            <a:avLst/>
          </a:prstGeom>
        </p:spPr>
      </p:pic>
      <p:sp>
        <p:nvSpPr>
          <p:cNvPr id="2" name="Text Box 1"/>
          <p:cNvSpPr txBox="1"/>
          <p:nvPr/>
        </p:nvSpPr>
        <p:spPr>
          <a:xfrm>
            <a:off x="6858000" y="647700"/>
            <a:ext cx="5410200" cy="584775"/>
          </a:xfrm>
          <a:prstGeom prst="rect">
            <a:avLst/>
          </a:prstGeom>
          <a:noFill/>
        </p:spPr>
        <p:txBody>
          <a:bodyPr wrap="square" rtlCol="0">
            <a:spAutoFit/>
          </a:bodyPr>
          <a:lstStyle/>
          <a:p>
            <a:r>
              <a:rPr lang="en-US" altLang="en-GB" sz="3200" b="1" dirty="0">
                <a:latin typeface="Times New Roman" panose="02020603050405020304" charset="0"/>
                <a:cs typeface="Times New Roman" panose="02020603050405020304" charset="0"/>
              </a:rPr>
              <a:t>USE CASE DIAGRAM</a:t>
            </a:r>
          </a:p>
        </p:txBody>
      </p:sp>
      <p:pic>
        <p:nvPicPr>
          <p:cNvPr id="3" name="Picture 2" descr="WhatsApp Image 2025-06-05 at 23.27.34_14271ba5"/>
          <p:cNvPicPr>
            <a:picLocks noChangeAspect="1"/>
          </p:cNvPicPr>
          <p:nvPr/>
        </p:nvPicPr>
        <p:blipFill>
          <a:blip r:embed="rId3"/>
          <a:stretch>
            <a:fillRect/>
          </a:stretch>
        </p:blipFill>
        <p:spPr>
          <a:xfrm>
            <a:off x="5867400" y="1485900"/>
            <a:ext cx="5807075" cy="87109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708140" y="561975"/>
            <a:ext cx="5212080" cy="1304925"/>
          </a:xfrm>
          <a:prstGeom prst="rect">
            <a:avLst/>
          </a:prstGeom>
        </p:spPr>
        <p:txBody>
          <a:bodyPr wrap="square">
            <a:noAutofit/>
          </a:bodyPr>
          <a:lstStyle/>
          <a:p>
            <a:endParaRPr lang="en-US" sz="3600" b="1" dirty="0">
              <a:latin typeface="Times New Roman" panose="02020603050405020304" charset="0"/>
              <a:cs typeface="Times New Roman" panose="02020603050405020304" charset="0"/>
            </a:endParaRPr>
          </a:p>
          <a:p>
            <a:r>
              <a:rPr lang="en-US" sz="4000" b="1" dirty="0">
                <a:latin typeface="Times New Roman" panose="02020603050405020304" charset="0"/>
                <a:cs typeface="Times New Roman" panose="02020603050405020304" charset="0"/>
              </a:rPr>
              <a:t>Sample Code</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2855" y="1866900"/>
            <a:ext cx="13582650" cy="8267700"/>
          </a:xfrm>
          <a:prstGeom prst="rect">
            <a:avLst/>
          </a:prstGeom>
        </p:spPr>
      </p:pic>
      <p:pic>
        <p:nvPicPr>
          <p:cNvPr id="2" name="Picture 1"/>
          <p:cNvPicPr/>
          <p:nvPr/>
        </p:nvPicPr>
        <p:blipFill>
          <a:blip r:embed="rId3"/>
          <a:stretch>
            <a:fillRect/>
          </a:stretch>
        </p:blipFill>
        <p:spPr>
          <a:xfrm>
            <a:off x="-76200" y="113983"/>
            <a:ext cx="4514850" cy="14382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0" y="421927"/>
            <a:ext cx="3951723" cy="1015663"/>
          </a:xfrm>
          <a:prstGeom prst="rect">
            <a:avLst/>
          </a:prstGeom>
          <a:noFill/>
        </p:spPr>
        <p:txBody>
          <a:bodyPr wrap="none" rtlCol="0">
            <a:spAutoFit/>
          </a:bodyPr>
          <a:lstStyle/>
          <a:p>
            <a:r>
              <a:rPr lang="en-US" sz="6000" dirty="0">
                <a:latin typeface="Arial Rounded MT Bold" panose="020F0704030504030204" pitchFamily="34" charset="77"/>
              </a:rPr>
              <a:t>OUTPUTS</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2133600"/>
            <a:ext cx="8026400" cy="60198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0" y="2133600"/>
            <a:ext cx="8128000" cy="60960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6972300"/>
            <a:chOff x="0" y="0"/>
            <a:chExt cx="21640800" cy="9296400"/>
          </a:xfrm>
        </p:grpSpPr>
        <p:sp>
          <p:nvSpPr>
            <p:cNvPr id="3" name="Freeform 3"/>
            <p:cNvSpPr/>
            <p:nvPr/>
          </p:nvSpPr>
          <p:spPr>
            <a:xfrm>
              <a:off x="0" y="0"/>
              <a:ext cx="21640800" cy="9296400"/>
            </a:xfrm>
            <a:custGeom>
              <a:avLst/>
              <a:gdLst/>
              <a:ahLst/>
              <a:cxnLst/>
              <a:rect l="l" t="t" r="r" b="b"/>
              <a:pathLst>
                <a:path w="21640800" h="9296400">
                  <a:moveTo>
                    <a:pt x="0" y="0"/>
                  </a:moveTo>
                  <a:lnTo>
                    <a:pt x="21640800" y="0"/>
                  </a:lnTo>
                  <a:lnTo>
                    <a:pt x="21640800" y="9296400"/>
                  </a:lnTo>
                  <a:lnTo>
                    <a:pt x="0" y="9296400"/>
                  </a:lnTo>
                  <a:close/>
                </a:path>
              </a:pathLst>
            </a:custGeom>
            <a:solidFill>
              <a:srgbClr val="FFFFFF">
                <a:alpha val="784"/>
              </a:srgbClr>
            </a:solidFill>
          </p:spPr>
          <p:txBody>
            <a:bodyPr/>
            <a:lstStyle/>
            <a:p>
              <a:endParaRPr lang="en-US"/>
            </a:p>
          </p:txBody>
        </p:sp>
      </p:grpSp>
      <p:grpSp>
        <p:nvGrpSpPr>
          <p:cNvPr id="4" name="Group 4"/>
          <p:cNvGrpSpPr/>
          <p:nvPr/>
        </p:nvGrpSpPr>
        <p:grpSpPr>
          <a:xfrm>
            <a:off x="1686156" y="2085406"/>
            <a:ext cx="14600280" cy="5522229"/>
            <a:chOff x="0" y="0"/>
            <a:chExt cx="19467040" cy="7362972"/>
          </a:xfrm>
        </p:grpSpPr>
        <p:sp>
          <p:nvSpPr>
            <p:cNvPr id="5" name="Freeform 5"/>
            <p:cNvSpPr/>
            <p:nvPr/>
          </p:nvSpPr>
          <p:spPr>
            <a:xfrm>
              <a:off x="0" y="0"/>
              <a:ext cx="19467040" cy="7362972"/>
            </a:xfrm>
            <a:custGeom>
              <a:avLst/>
              <a:gdLst/>
              <a:ahLst/>
              <a:cxnLst/>
              <a:rect l="l" t="t" r="r" b="b"/>
              <a:pathLst>
                <a:path w="19467040" h="7362972">
                  <a:moveTo>
                    <a:pt x="0" y="0"/>
                  </a:moveTo>
                  <a:lnTo>
                    <a:pt x="19467040" y="0"/>
                  </a:lnTo>
                  <a:lnTo>
                    <a:pt x="19467040" y="7362972"/>
                  </a:lnTo>
                  <a:lnTo>
                    <a:pt x="0" y="7362972"/>
                  </a:lnTo>
                  <a:close/>
                </a:path>
              </a:pathLst>
            </a:custGeom>
            <a:solidFill>
              <a:srgbClr val="000000">
                <a:alpha val="0"/>
              </a:srgbClr>
            </a:solidFill>
          </p:spPr>
          <p:txBody>
            <a:bodyPr/>
            <a:lstStyle/>
            <a:p>
              <a:endParaRPr lang="en-US"/>
            </a:p>
          </p:txBody>
        </p:sp>
        <p:sp>
          <p:nvSpPr>
            <p:cNvPr id="6" name="TextBox 6"/>
            <p:cNvSpPr txBox="1"/>
            <p:nvPr/>
          </p:nvSpPr>
          <p:spPr>
            <a:xfrm>
              <a:off x="0" y="-228600"/>
              <a:ext cx="19467040" cy="7591572"/>
            </a:xfrm>
            <a:prstGeom prst="rect">
              <a:avLst/>
            </a:prstGeom>
          </p:spPr>
          <p:txBody>
            <a:bodyPr lIns="0" tIns="0" rIns="0" bIns="0" rtlCol="0" anchor="t"/>
            <a:lstStyle/>
            <a:p>
              <a:pPr algn="just">
                <a:lnSpc>
                  <a:spcPts val="6285"/>
                </a:lnSpc>
              </a:pPr>
              <a:endParaRPr lang="en-US" sz="3600">
                <a:solidFill>
                  <a:srgbClr val="000000"/>
                </a:solidFill>
                <a:latin typeface="Times New Roman" panose="02020603050405020304" charset="0"/>
                <a:ea typeface="Calibri (MS)" panose="020F0502020204030204"/>
                <a:cs typeface="Times New Roman" panose="02020603050405020304" charset="0"/>
                <a:sym typeface="Calibri (MS)" panose="020F0502020204030204"/>
              </a:endParaRPr>
            </a:p>
            <a:p>
              <a:pPr algn="just">
                <a:lnSpc>
                  <a:spcPts val="6285"/>
                </a:lnSpc>
              </a:pPr>
              <a:endParaRPr lang="en-US" sz="3600">
                <a:solidFill>
                  <a:srgbClr val="000000"/>
                </a:solidFill>
                <a:latin typeface="Times New Roman" panose="02020603050405020304" charset="0"/>
                <a:ea typeface="Calibri (MS)" panose="020F0502020204030204"/>
                <a:cs typeface="Times New Roman" panose="02020603050405020304" charset="0"/>
                <a:sym typeface="Calibri (MS)" panose="020F0502020204030204"/>
              </a:endParaRPr>
            </a:p>
            <a:p>
              <a:pPr algn="just">
                <a:lnSpc>
                  <a:spcPts val="6285"/>
                </a:lnSpc>
              </a:pPr>
              <a:r>
                <a:rPr lang="en-US" sz="360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Hyper Fit AI represents the next generation of AI systems, offering tailored, high-performance solutions. Its efficiency, adaptability, and scalability make it a game-changer across industries. As technology continues to evolve, HyperFit AI stands at the forefront of smart, data-driven wellness solutions, bridging the gap between innovation and personalized health experiences.</a:t>
              </a:r>
            </a:p>
            <a:p>
              <a:pPr algn="just">
                <a:lnSpc>
                  <a:spcPts val="6285"/>
                </a:lnSpc>
              </a:pPr>
              <a:endParaRPr sz="3600">
                <a:latin typeface="Times New Roman" panose="02020603050405020304" charset="0"/>
                <a:cs typeface="Times New Roman" panose="02020603050405020304" charset="0"/>
              </a:endParaRPr>
            </a:p>
          </p:txBody>
        </p:sp>
      </p:grpSp>
      <p:sp>
        <p:nvSpPr>
          <p:cNvPr id="7" name="TextBox 7"/>
          <p:cNvSpPr txBox="1"/>
          <p:nvPr/>
        </p:nvSpPr>
        <p:spPr>
          <a:xfrm>
            <a:off x="7320280" y="790575"/>
            <a:ext cx="4631055" cy="2082165"/>
          </a:xfrm>
          <a:prstGeom prst="rect">
            <a:avLst/>
          </a:prstGeom>
        </p:spPr>
        <p:txBody>
          <a:bodyPr wrap="square" lIns="0" tIns="0" rIns="0" bIns="0" rtlCol="0" anchor="t">
            <a:spAutoFit/>
          </a:bodyPr>
          <a:lstStyle/>
          <a:p>
            <a:pPr algn="l">
              <a:lnSpc>
                <a:spcPts val="8120"/>
              </a:lnSpc>
            </a:pPr>
            <a:endParaRPr lang="en-US" sz="4400" b="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l">
              <a:lnSpc>
                <a:spcPts val="8120"/>
              </a:lnSpc>
            </a:pPr>
            <a:r>
              <a:rPr lang="en-US" sz="4400" b="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Conclusion</a:t>
            </a:r>
          </a:p>
        </p:txBody>
      </p:sp>
      <p:pic>
        <p:nvPicPr>
          <p:cNvPr id="8" name="Picture 7"/>
          <p:cNvPicPr/>
          <p:nvPr/>
        </p:nvPicPr>
        <p:blipFill>
          <a:blip r:embed="rId2"/>
          <a:stretch>
            <a:fillRect/>
          </a:stretch>
        </p:blipFill>
        <p:spPr>
          <a:xfrm>
            <a:off x="0" y="113983"/>
            <a:ext cx="4514850" cy="143827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0864246-F6E7-A44F-B831-9FB058B14907}"/>
              </a:ext>
            </a:extLst>
          </p:cNvPr>
          <p:cNvPicPr/>
          <p:nvPr/>
        </p:nvPicPr>
        <p:blipFill>
          <a:blip r:embed="rId2"/>
          <a:stretch>
            <a:fillRect/>
          </a:stretch>
        </p:blipFill>
        <p:spPr>
          <a:xfrm>
            <a:off x="0" y="113983"/>
            <a:ext cx="4514850" cy="1438275"/>
          </a:xfrm>
          <a:prstGeom prst="rect">
            <a:avLst/>
          </a:prstGeom>
        </p:spPr>
      </p:pic>
      <p:sp>
        <p:nvSpPr>
          <p:cNvPr id="3" name="TextBox 2">
            <a:extLst>
              <a:ext uri="{FF2B5EF4-FFF2-40B4-BE49-F238E27FC236}">
                <a16:creationId xmlns:a16="http://schemas.microsoft.com/office/drawing/2014/main" id="{01FC8FF2-9C51-1843-8C2D-7FFFC1E13203}"/>
              </a:ext>
            </a:extLst>
          </p:cNvPr>
          <p:cNvSpPr txBox="1"/>
          <p:nvPr/>
        </p:nvSpPr>
        <p:spPr>
          <a:xfrm>
            <a:off x="6553200" y="1028700"/>
            <a:ext cx="4549322" cy="646331"/>
          </a:xfrm>
          <a:prstGeom prst="rect">
            <a:avLst/>
          </a:prstGeom>
          <a:noFill/>
        </p:spPr>
        <p:txBody>
          <a:bodyPr wrap="none" rtlCol="0">
            <a:spAutoFit/>
          </a:bodyPr>
          <a:lstStyle/>
          <a:p>
            <a:r>
              <a:rPr lang="en-US" sz="3600" b="1" dirty="0">
                <a:latin typeface="Times New Roman" panose="02020603050405020304" pitchFamily="18" charset="0"/>
                <a:cs typeface="Times New Roman" panose="02020603050405020304" pitchFamily="18" charset="0"/>
              </a:rPr>
              <a:t>Future Enhancements</a:t>
            </a:r>
          </a:p>
        </p:txBody>
      </p:sp>
      <p:sp>
        <p:nvSpPr>
          <p:cNvPr id="4" name="Rectangle 3">
            <a:extLst>
              <a:ext uri="{FF2B5EF4-FFF2-40B4-BE49-F238E27FC236}">
                <a16:creationId xmlns:a16="http://schemas.microsoft.com/office/drawing/2014/main" id="{44EA3939-BD18-2A41-B783-0DA727B5E339}"/>
              </a:ext>
            </a:extLst>
          </p:cNvPr>
          <p:cNvSpPr/>
          <p:nvPr/>
        </p:nvSpPr>
        <p:spPr>
          <a:xfrm>
            <a:off x="5257800" y="4076700"/>
            <a:ext cx="8458200" cy="369332"/>
          </a:xfrm>
          <a:prstGeom prst="rect">
            <a:avLst/>
          </a:prstGeom>
        </p:spPr>
        <p:txBody>
          <a:bodyPr wrap="square">
            <a:spAutoFit/>
          </a:bodyPr>
          <a:lstStyle/>
          <a:p>
            <a:r>
              <a:rPr lang="en-IN" dirty="0"/>
              <a:t>.</a:t>
            </a:r>
          </a:p>
        </p:txBody>
      </p:sp>
      <p:sp>
        <p:nvSpPr>
          <p:cNvPr id="5" name="Rectangle 4">
            <a:extLst>
              <a:ext uri="{FF2B5EF4-FFF2-40B4-BE49-F238E27FC236}">
                <a16:creationId xmlns:a16="http://schemas.microsoft.com/office/drawing/2014/main" id="{3D85FDB6-032C-BF4E-A15A-F31A49352863}"/>
              </a:ext>
            </a:extLst>
          </p:cNvPr>
          <p:cNvSpPr/>
          <p:nvPr/>
        </p:nvSpPr>
        <p:spPr>
          <a:xfrm>
            <a:off x="1662339" y="2512010"/>
            <a:ext cx="15558861" cy="4832092"/>
          </a:xfrm>
          <a:prstGeom prst="rect">
            <a:avLst/>
          </a:prstGeom>
        </p:spPr>
        <p:txBody>
          <a:bodyPr wrap="square">
            <a:spAutoFit/>
          </a:bodyPr>
          <a:lstStyle/>
          <a:p>
            <a:pPr marL="457200" indent="-457200">
              <a:buFont typeface="Arial" panose="020B0604020202020204" pitchFamily="34" charset="0"/>
              <a:buChar char="•"/>
            </a:pPr>
            <a:r>
              <a:rPr lang="en-IN" sz="2800" b="1" dirty="0">
                <a:latin typeface="Times New Roman" panose="02020603050405020304" pitchFamily="18" charset="0"/>
                <a:cs typeface="Times New Roman" panose="02020603050405020304" pitchFamily="18" charset="0"/>
              </a:rPr>
              <a:t>Enhance Visualization with a Body Map Module</a:t>
            </a:r>
            <a:br>
              <a:rPr lang="en-IN" sz="2800" dirty="0">
                <a:latin typeface="Times New Roman" panose="02020603050405020304" pitchFamily="18" charset="0"/>
                <a:cs typeface="Times New Roman" panose="02020603050405020304" pitchFamily="18" charset="0"/>
              </a:rPr>
            </a:br>
            <a:r>
              <a:rPr lang="en-IN" sz="2800" dirty="0">
                <a:latin typeface="Times New Roman" panose="02020603050405020304" pitchFamily="18" charset="0"/>
                <a:cs typeface="Times New Roman" panose="02020603050405020304" pitchFamily="18" charset="0"/>
              </a:rPr>
              <a:t>Integrate a posture heatmap module that visualizes pressure points and joint alignment. This allows users to see posture deviations in real-time and supports targeted posture correction feedback.</a:t>
            </a:r>
          </a:p>
          <a:p>
            <a:endParaRPr lang="en-IN"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IN" sz="2800" b="1" dirty="0">
                <a:latin typeface="Times New Roman" panose="02020603050405020304" pitchFamily="18" charset="0"/>
                <a:cs typeface="Times New Roman" panose="02020603050405020304" pitchFamily="18" charset="0"/>
              </a:rPr>
              <a:t>Real-Time Alerts for Postural Deviations</a:t>
            </a:r>
            <a:br>
              <a:rPr lang="en-IN" sz="2800" dirty="0">
                <a:latin typeface="Times New Roman" panose="02020603050405020304" pitchFamily="18" charset="0"/>
                <a:cs typeface="Times New Roman" panose="02020603050405020304" pitchFamily="18" charset="0"/>
              </a:rPr>
            </a:br>
            <a:r>
              <a:rPr lang="en-IN" sz="2800" dirty="0">
                <a:latin typeface="Times New Roman" panose="02020603050405020304" pitchFamily="18" charset="0"/>
                <a:cs typeface="Times New Roman" panose="02020603050405020304" pitchFamily="18" charset="0"/>
              </a:rPr>
              <a:t>Enable a real-time alert system that notifies users when posture falls outside optimal alignment based on personalized thresholds. This encourages immediate corrective actions and reduces long-term strain.</a:t>
            </a:r>
          </a:p>
          <a:p>
            <a:endParaRPr lang="en-IN"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IN" sz="2800" b="1" dirty="0">
                <a:latin typeface="Times New Roman" panose="02020603050405020304" pitchFamily="18" charset="0"/>
                <a:cs typeface="Times New Roman" panose="02020603050405020304" pitchFamily="18" charset="0"/>
              </a:rPr>
              <a:t>Activity-Based Posture Analysis for Smarter Feedback</a:t>
            </a:r>
            <a:br>
              <a:rPr lang="en-IN" sz="2800" dirty="0">
                <a:latin typeface="Times New Roman" panose="02020603050405020304" pitchFamily="18" charset="0"/>
                <a:cs typeface="Times New Roman" panose="02020603050405020304" pitchFamily="18" charset="0"/>
              </a:rPr>
            </a:br>
            <a:r>
              <a:rPr lang="en-IN" sz="2800" dirty="0">
                <a:latin typeface="Times New Roman" panose="02020603050405020304" pitchFamily="18" charset="0"/>
                <a:cs typeface="Times New Roman" panose="02020603050405020304" pitchFamily="18" charset="0"/>
              </a:rPr>
              <a:t>Implement activity-aware posture categorization (e.g., sitting, standing, exercising) to enable more accurate assessments and context-specific suggestions for improvement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626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890560" y="-323850"/>
            <a:ext cx="8672830" cy="1934314"/>
            <a:chOff x="-1" y="-2323205"/>
            <a:chExt cx="11563773" cy="5179819"/>
          </a:xfrm>
        </p:grpSpPr>
        <p:sp>
          <p:nvSpPr>
            <p:cNvPr id="3" name="Freeform 3"/>
            <p:cNvSpPr/>
            <p:nvPr/>
          </p:nvSpPr>
          <p:spPr>
            <a:xfrm>
              <a:off x="-1" y="-278593"/>
              <a:ext cx="10166082" cy="3135207"/>
            </a:xfrm>
            <a:custGeom>
              <a:avLst/>
              <a:gdLst/>
              <a:ahLst/>
              <a:cxnLst/>
              <a:rect l="l" t="t" r="r" b="b"/>
              <a:pathLst>
                <a:path w="10166083" h="3135207">
                  <a:moveTo>
                    <a:pt x="0" y="0"/>
                  </a:moveTo>
                  <a:lnTo>
                    <a:pt x="10166083" y="0"/>
                  </a:lnTo>
                  <a:lnTo>
                    <a:pt x="10166083" y="3135207"/>
                  </a:lnTo>
                  <a:lnTo>
                    <a:pt x="0" y="3135207"/>
                  </a:lnTo>
                  <a:close/>
                </a:path>
              </a:pathLst>
            </a:custGeom>
            <a:solidFill>
              <a:srgbClr val="000000">
                <a:alpha val="0"/>
              </a:srgbClr>
            </a:solidFill>
          </p:spPr>
          <p:txBody>
            <a:bodyPr/>
            <a:lstStyle/>
            <a:p>
              <a:endParaRPr lang="en-US"/>
            </a:p>
          </p:txBody>
        </p:sp>
        <p:sp>
          <p:nvSpPr>
            <p:cNvPr id="4" name="TextBox 4"/>
            <p:cNvSpPr txBox="1"/>
            <p:nvPr/>
          </p:nvSpPr>
          <p:spPr>
            <a:xfrm>
              <a:off x="-1" y="-2323205"/>
              <a:ext cx="11563773" cy="4002836"/>
            </a:xfrm>
            <a:prstGeom prst="rect">
              <a:avLst/>
            </a:prstGeom>
          </p:spPr>
          <p:txBody>
            <a:bodyPr lIns="0" tIns="0" rIns="0" bIns="0" rtlCol="0" anchor="t"/>
            <a:lstStyle/>
            <a:p>
              <a:pPr algn="ctr">
                <a:lnSpc>
                  <a:spcPts val="10920"/>
                </a:lnSpc>
              </a:pPr>
              <a:endParaRPr lang="en-US" sz="3200" b="1"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ctr">
                <a:lnSpc>
                  <a:spcPts val="10920"/>
                </a:lnSpc>
              </a:pPr>
              <a:r>
                <a:rPr lang="en-US" sz="3200" b="1"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OVERVIEW</a:t>
              </a:r>
              <a:endParaRPr lang="en-US" sz="3200" b="1" dirty="0">
                <a:solidFill>
                  <a:srgbClr val="000000"/>
                </a:solidFill>
                <a:latin typeface="Calibri (MS) Bold" panose="020F0702030404030204"/>
                <a:ea typeface="Calibri (MS) Bold" panose="020F0702030404030204"/>
                <a:cs typeface="Calibri (MS) Bold" panose="020F0702030404030204"/>
                <a:sym typeface="Calibri (MS) Bold" panose="020F0702030404030204"/>
              </a:endParaRPr>
            </a:p>
            <a:p>
              <a:pPr algn="ctr">
                <a:lnSpc>
                  <a:spcPts val="7420"/>
                </a:lnSpc>
              </a:pPr>
              <a:endParaRPr lang="en-US" sz="7800" b="1" dirty="0">
                <a:solidFill>
                  <a:srgbClr val="000000"/>
                </a:solidFill>
                <a:latin typeface="Calibri (MS) Bold" panose="020F0702030404030204"/>
                <a:ea typeface="Calibri (MS) Bold" panose="020F0702030404030204"/>
                <a:cs typeface="Calibri (MS) Bold" panose="020F0702030404030204"/>
                <a:sym typeface="Calibri (MS) Bold" panose="020F0702030404030204"/>
              </a:endParaRPr>
            </a:p>
          </p:txBody>
        </p:sp>
      </p:grpSp>
      <p:sp>
        <p:nvSpPr>
          <p:cNvPr id="6" name="Freeform 6"/>
          <p:cNvSpPr/>
          <p:nvPr/>
        </p:nvSpPr>
        <p:spPr>
          <a:xfrm>
            <a:off x="1676400" y="2440305"/>
            <a:ext cx="13975715" cy="8047355"/>
          </a:xfrm>
          <a:custGeom>
            <a:avLst/>
            <a:gdLst/>
            <a:ahLst/>
            <a:cxnLst/>
            <a:rect l="l" t="t" r="r" b="b"/>
            <a:pathLst>
              <a:path w="14149873" h="10783702">
                <a:moveTo>
                  <a:pt x="0" y="0"/>
                </a:moveTo>
                <a:lnTo>
                  <a:pt x="14149873" y="0"/>
                </a:lnTo>
                <a:lnTo>
                  <a:pt x="14149873" y="10783702"/>
                </a:lnTo>
                <a:lnTo>
                  <a:pt x="0" y="10783702"/>
                </a:lnTo>
                <a:close/>
              </a:path>
            </a:pathLst>
          </a:custGeom>
          <a:solidFill>
            <a:srgbClr val="000000">
              <a:alpha val="0"/>
            </a:srgbClr>
          </a:solidFill>
        </p:spPr>
        <p:txBody>
          <a:bodyPr/>
          <a:lstStyle/>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Abstract</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Introduction </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Existing Systems</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Challenges Of Existing Systems</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Literature Survey</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Proposed System</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Objectives</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System Requirements</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System Architecture</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UML Diagrams</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Implementation(Sample code)</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Output</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Conclusion </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Future Enhancements</a:t>
            </a:r>
          </a:p>
          <a:p>
            <a:pPr marL="285750" indent="-285750">
              <a:lnSpc>
                <a:spcPct val="110000"/>
              </a:lnSpc>
              <a:buFont typeface="Arial" panose="020B0604020202020204" pitchFamily="34" charset="0"/>
              <a:buChar char="•"/>
            </a:pPr>
            <a:r>
              <a:rPr lang="en-US" sz="3000" dirty="0">
                <a:latin typeface="Times New Roman" panose="02020603050405020304" charset="0"/>
                <a:cs typeface="Times New Roman" panose="02020603050405020304" charset="0"/>
              </a:rPr>
              <a:t>References</a:t>
            </a:r>
          </a:p>
          <a:p>
            <a:pPr>
              <a:lnSpc>
                <a:spcPct val="110000"/>
              </a:lnSpc>
            </a:pPr>
            <a:endParaRPr lang="en-US" sz="3000" dirty="0">
              <a:latin typeface="Times New Roman" panose="02020603050405020304" charset="0"/>
              <a:cs typeface="Times New Roman" panose="02020603050405020304" charset="0"/>
            </a:endParaRPr>
          </a:p>
        </p:txBody>
      </p:sp>
      <p:pic>
        <p:nvPicPr>
          <p:cNvPr id="17" name="Picture 16"/>
          <p:cNvPicPr/>
          <p:nvPr/>
        </p:nvPicPr>
        <p:blipFill>
          <a:blip r:embed="rId2"/>
          <a:stretch>
            <a:fillRect/>
          </a:stretch>
        </p:blipFill>
        <p:spPr>
          <a:xfrm>
            <a:off x="152400" y="305753"/>
            <a:ext cx="4514850" cy="143827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400506" y="876300"/>
            <a:ext cx="6107341" cy="1346455"/>
            <a:chOff x="0" y="-292100"/>
            <a:chExt cx="8143121" cy="1795274"/>
          </a:xfrm>
        </p:grpSpPr>
        <p:sp>
          <p:nvSpPr>
            <p:cNvPr id="3" name="Freeform 3"/>
            <p:cNvSpPr/>
            <p:nvPr/>
          </p:nvSpPr>
          <p:spPr>
            <a:xfrm>
              <a:off x="0" y="0"/>
              <a:ext cx="7939922" cy="1503174"/>
            </a:xfrm>
            <a:custGeom>
              <a:avLst/>
              <a:gdLst/>
              <a:ahLst/>
              <a:cxnLst/>
              <a:rect l="l" t="t" r="r" b="b"/>
              <a:pathLst>
                <a:path w="7939922" h="1503174">
                  <a:moveTo>
                    <a:pt x="0" y="0"/>
                  </a:moveTo>
                  <a:lnTo>
                    <a:pt x="7939922" y="0"/>
                  </a:lnTo>
                  <a:lnTo>
                    <a:pt x="7939922" y="1503174"/>
                  </a:lnTo>
                  <a:lnTo>
                    <a:pt x="0" y="1503174"/>
                  </a:lnTo>
                  <a:close/>
                </a:path>
              </a:pathLst>
            </a:custGeom>
            <a:solidFill>
              <a:srgbClr val="000000">
                <a:alpha val="0"/>
              </a:srgbClr>
            </a:solidFill>
          </p:spPr>
          <p:txBody>
            <a:bodyPr/>
            <a:lstStyle/>
            <a:p>
              <a:endParaRPr lang="en-US"/>
            </a:p>
          </p:txBody>
        </p:sp>
        <p:sp>
          <p:nvSpPr>
            <p:cNvPr id="4" name="TextBox 4"/>
            <p:cNvSpPr txBox="1"/>
            <p:nvPr/>
          </p:nvSpPr>
          <p:spPr>
            <a:xfrm>
              <a:off x="203200" y="-292100"/>
              <a:ext cx="7939921" cy="1693674"/>
            </a:xfrm>
            <a:prstGeom prst="rect">
              <a:avLst/>
            </a:prstGeom>
          </p:spPr>
          <p:txBody>
            <a:bodyPr lIns="0" tIns="0" rIns="0" bIns="0" rtlCol="0" anchor="t"/>
            <a:lstStyle/>
            <a:p>
              <a:pPr algn="ctr">
                <a:lnSpc>
                  <a:spcPts val="7590"/>
                </a:lnSpc>
              </a:pPr>
              <a:r>
                <a:rPr lang="en-US" sz="4400" b="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REFERENCES</a:t>
              </a:r>
            </a:p>
          </p:txBody>
        </p:sp>
      </p:grpSp>
      <p:sp>
        <p:nvSpPr>
          <p:cNvPr id="5" name="TextBox 5"/>
          <p:cNvSpPr txBox="1"/>
          <p:nvPr/>
        </p:nvSpPr>
        <p:spPr>
          <a:xfrm>
            <a:off x="705802" y="2310406"/>
            <a:ext cx="16876395" cy="2513330"/>
          </a:xfrm>
          <a:prstGeom prst="rect">
            <a:avLst/>
          </a:prstGeom>
        </p:spPr>
        <p:txBody>
          <a:bodyPr lIns="0" tIns="0" rIns="0" bIns="0" rtlCol="0" anchor="t">
            <a:spAutoFit/>
          </a:bodyPr>
          <a:lstStyle/>
          <a:p>
            <a:pPr algn="l">
              <a:lnSpc>
                <a:spcPts val="3920"/>
              </a:lnSpc>
            </a:pPr>
            <a:r>
              <a:rPr lang="en-US" sz="3600" dirty="0">
                <a:solidFill>
                  <a:srgbClr val="000000"/>
                </a:solidFill>
                <a:latin typeface="Times New Roman" panose="02020603050405020304" charset="0"/>
                <a:ea typeface="Canva Sans Bold" panose="020B0803030501040103"/>
                <a:cs typeface="Times New Roman" panose="02020603050405020304" charset="0"/>
                <a:sym typeface="Canva Sans Bold" panose="020B0803030501040103"/>
              </a:rPr>
              <a:t>1. Jain, A., Sharma, S., &amp; Agrawal, R. (2020). AI-Based Fitness Tracking and Personalization Systems. International Journal of Computer Applications.</a:t>
            </a:r>
          </a:p>
          <a:p>
            <a:pPr algn="l">
              <a:lnSpc>
                <a:spcPts val="3920"/>
              </a:lnSpc>
            </a:pPr>
            <a:r>
              <a:rPr lang="en-US" sz="3600" dirty="0">
                <a:solidFill>
                  <a:srgbClr val="000000"/>
                </a:solidFill>
                <a:latin typeface="Times New Roman" panose="02020603050405020304" charset="0"/>
                <a:ea typeface="Canva Sans" panose="020B0503030501040103"/>
                <a:cs typeface="Times New Roman" panose="02020603050405020304" charset="0"/>
                <a:sym typeface="Canva Sans" panose="020B0503030501040103"/>
              </a:rPr>
              <a:t> </a:t>
            </a:r>
          </a:p>
          <a:p>
            <a:pPr algn="l">
              <a:lnSpc>
                <a:spcPts val="3920"/>
              </a:lnSpc>
            </a:pPr>
            <a:r>
              <a:rPr lang="en-US" sz="3600" u="sng" dirty="0">
                <a:solidFill>
                  <a:srgbClr val="000000"/>
                </a:solidFill>
                <a:latin typeface="Times New Roman" panose="02020603050405020304" charset="0"/>
                <a:ea typeface="Canva Sans" panose="020B0503030501040103"/>
                <a:cs typeface="Times New Roman" panose="02020603050405020304" charset="0"/>
                <a:sym typeface="Canva Sans" panose="020B0503030501040103"/>
                <a:hlinkClick r:id="rId2" tooltip="https://www.semanticscholar.org/paper/Machine-Learning-Applications-for-Precision-A-Sharma-Jain/ec9da3b5c896b67a15af062f8bca850526f2e633"/>
              </a:rPr>
              <a:t>https://www.semanticscholar.org/paper/Machine-Learning-Applications-for-Precision-A-Sharma-Jain/ec9da3b5c896b67a15af062f8bca850526f2e633</a:t>
            </a:r>
          </a:p>
        </p:txBody>
      </p:sp>
      <p:sp>
        <p:nvSpPr>
          <p:cNvPr id="6" name="TextBox 6"/>
          <p:cNvSpPr txBox="1"/>
          <p:nvPr/>
        </p:nvSpPr>
        <p:spPr>
          <a:xfrm>
            <a:off x="705485" y="5143500"/>
            <a:ext cx="16661765" cy="3285490"/>
          </a:xfrm>
          <a:prstGeom prst="rect">
            <a:avLst/>
          </a:prstGeom>
        </p:spPr>
        <p:txBody>
          <a:bodyPr lIns="0" tIns="0" rIns="0" bIns="0" rtlCol="0" anchor="t">
            <a:noAutofit/>
          </a:bodyPr>
          <a:lstStyle/>
          <a:p>
            <a:pPr algn="ctr">
              <a:lnSpc>
                <a:spcPts val="4010"/>
              </a:lnSpc>
            </a:pPr>
            <a:r>
              <a:rPr lang="en-US" sz="3600" dirty="0">
                <a:solidFill>
                  <a:srgbClr val="000000"/>
                </a:solidFill>
                <a:latin typeface="Times New Roman" panose="02020603050405020304" charset="0"/>
                <a:ea typeface="Canva Sans Bold" panose="020B0803030501040103"/>
                <a:cs typeface="Times New Roman" panose="02020603050405020304" charset="0"/>
                <a:sym typeface="Canva Sans Bold" panose="020B0803030501040103"/>
              </a:rPr>
              <a:t>2. Li, T., &amp; Zhang, Y. (2021). Wearable Technology in Fitness and Health Monitoring: A Review. IEEE Access.</a:t>
            </a:r>
          </a:p>
          <a:p>
            <a:pPr algn="ctr">
              <a:lnSpc>
                <a:spcPts val="4010"/>
              </a:lnSpc>
            </a:pPr>
            <a:r>
              <a:rPr lang="en-US" sz="3600" dirty="0">
                <a:solidFill>
                  <a:srgbClr val="000000"/>
                </a:solidFill>
                <a:latin typeface="Times New Roman" panose="02020603050405020304" charset="0"/>
                <a:ea typeface="Canva Sans" panose="020B0503030501040103"/>
                <a:cs typeface="Times New Roman" panose="02020603050405020304" charset="0"/>
                <a:sym typeface="Canva Sans" panose="020B0503030501040103"/>
              </a:rPr>
              <a:t> </a:t>
            </a:r>
            <a:r>
              <a:rPr lang="en-US" sz="3600" u="sng" dirty="0">
                <a:solidFill>
                  <a:srgbClr val="000000"/>
                </a:solidFill>
                <a:latin typeface="Times New Roman" panose="02020603050405020304" charset="0"/>
                <a:ea typeface="Canva Sans" panose="020B0503030501040103"/>
                <a:cs typeface="Times New Roman" panose="02020603050405020304" charset="0"/>
                <a:sym typeface="Canva Sans" panose="020B0503030501040103"/>
                <a:hlinkClick r:id="rId3" tooltip="https://www.researchgate.net/publication/382878497_Integrating_Wearable_Health_Monitoring_Devices_with_IoT_for_Enhanced_Personal_Health_Management_A_Comprehensive_Review"/>
              </a:rPr>
              <a:t>https://www.researchgate.net/publication/382878497_Integrating_Wearable_Health_Monitoring_Devices_with_IoT_for_Enhanced_Personal_Health_Management_A_Comprehensive_Review</a:t>
            </a:r>
            <a:endParaRPr lang="en-US" sz="3600" u="sng" dirty="0">
              <a:solidFill>
                <a:srgbClr val="000000"/>
              </a:solidFill>
              <a:latin typeface="Times New Roman" panose="02020603050405020304" charset="0"/>
              <a:ea typeface="Canva Sans" panose="020B0503030501040103"/>
              <a:cs typeface="Times New Roman" panose="02020603050405020304" charset="0"/>
              <a:sym typeface="Canva Sans" panose="020B0503030501040103"/>
            </a:endParaRPr>
          </a:p>
          <a:p>
            <a:pPr algn="ctr">
              <a:lnSpc>
                <a:spcPts val="4010"/>
              </a:lnSpc>
            </a:pPr>
            <a:endParaRPr sz="3600" dirty="0">
              <a:latin typeface="Times New Roman" panose="02020603050405020304" charset="0"/>
              <a:cs typeface="Times New Roman" panose="02020603050405020304" charset="0"/>
            </a:endParaRPr>
          </a:p>
        </p:txBody>
      </p:sp>
      <p:pic>
        <p:nvPicPr>
          <p:cNvPr id="7" name="Picture 6"/>
          <p:cNvPicPr/>
          <p:nvPr/>
        </p:nvPicPr>
        <p:blipFill>
          <a:blip r:embed="rId4"/>
          <a:stretch>
            <a:fillRect/>
          </a:stretch>
        </p:blipFill>
        <p:spPr>
          <a:xfrm>
            <a:off x="304800" y="342583"/>
            <a:ext cx="4514850" cy="14382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850130" y="4052826"/>
            <a:ext cx="8587740" cy="2018665"/>
            <a:chOff x="0" y="0"/>
            <a:chExt cx="11450320" cy="2691553"/>
          </a:xfrm>
        </p:grpSpPr>
        <p:sp>
          <p:nvSpPr>
            <p:cNvPr id="3" name="Freeform 3"/>
            <p:cNvSpPr/>
            <p:nvPr/>
          </p:nvSpPr>
          <p:spPr>
            <a:xfrm>
              <a:off x="0" y="0"/>
              <a:ext cx="11450320" cy="2691553"/>
            </a:xfrm>
            <a:custGeom>
              <a:avLst/>
              <a:gdLst/>
              <a:ahLst/>
              <a:cxnLst/>
              <a:rect l="l" t="t" r="r" b="b"/>
              <a:pathLst>
                <a:path w="11450320" h="2691553">
                  <a:moveTo>
                    <a:pt x="0" y="0"/>
                  </a:moveTo>
                  <a:lnTo>
                    <a:pt x="11450320" y="0"/>
                  </a:lnTo>
                  <a:lnTo>
                    <a:pt x="11450320" y="2691553"/>
                  </a:lnTo>
                  <a:lnTo>
                    <a:pt x="0" y="2691553"/>
                  </a:lnTo>
                  <a:close/>
                </a:path>
              </a:pathLst>
            </a:custGeom>
            <a:solidFill>
              <a:srgbClr val="000000">
                <a:alpha val="0"/>
              </a:srgbClr>
            </a:solidFill>
          </p:spPr>
          <p:txBody>
            <a:bodyPr/>
            <a:lstStyle/>
            <a:p>
              <a:endParaRPr lang="en-US"/>
            </a:p>
          </p:txBody>
        </p:sp>
        <p:sp>
          <p:nvSpPr>
            <p:cNvPr id="4" name="TextBox 4"/>
            <p:cNvSpPr txBox="1"/>
            <p:nvPr/>
          </p:nvSpPr>
          <p:spPr>
            <a:xfrm>
              <a:off x="0" y="-523875"/>
              <a:ext cx="11450320" cy="3215428"/>
            </a:xfrm>
            <a:prstGeom prst="rect">
              <a:avLst/>
            </a:prstGeom>
          </p:spPr>
          <p:txBody>
            <a:bodyPr lIns="0" tIns="0" rIns="0" bIns="0" rtlCol="0" anchor="t"/>
            <a:lstStyle/>
            <a:p>
              <a:pPr algn="ctr">
                <a:lnSpc>
                  <a:spcPts val="15745"/>
                </a:lnSpc>
              </a:pPr>
              <a:r>
                <a:rPr lang="en-US" sz="4400" b="1" spc="209">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THANK YOU!</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043420" y="895350"/>
            <a:ext cx="3416935" cy="1351915"/>
            <a:chOff x="0" y="0"/>
            <a:chExt cx="4555913" cy="1802553"/>
          </a:xfrm>
        </p:grpSpPr>
        <p:sp>
          <p:nvSpPr>
            <p:cNvPr id="3" name="Freeform 3"/>
            <p:cNvSpPr/>
            <p:nvPr/>
          </p:nvSpPr>
          <p:spPr>
            <a:xfrm>
              <a:off x="0" y="0"/>
              <a:ext cx="4555913" cy="1802553"/>
            </a:xfrm>
            <a:custGeom>
              <a:avLst/>
              <a:gdLst/>
              <a:ahLst/>
              <a:cxnLst/>
              <a:rect l="l" t="t" r="r" b="b"/>
              <a:pathLst>
                <a:path w="4555913" h="1802553">
                  <a:moveTo>
                    <a:pt x="0" y="0"/>
                  </a:moveTo>
                  <a:lnTo>
                    <a:pt x="4555913" y="0"/>
                  </a:lnTo>
                  <a:lnTo>
                    <a:pt x="4555913" y="1802553"/>
                  </a:lnTo>
                  <a:lnTo>
                    <a:pt x="0" y="1802553"/>
                  </a:lnTo>
                  <a:close/>
                </a:path>
              </a:pathLst>
            </a:custGeom>
            <a:solidFill>
              <a:srgbClr val="000000">
                <a:alpha val="0"/>
              </a:srgbClr>
            </a:solidFill>
          </p:spPr>
          <p:txBody>
            <a:bodyPr/>
            <a:lstStyle/>
            <a:p>
              <a:endParaRPr lang="en-US"/>
            </a:p>
          </p:txBody>
        </p:sp>
        <p:sp>
          <p:nvSpPr>
            <p:cNvPr id="4" name="TextBox 4"/>
            <p:cNvSpPr txBox="1"/>
            <p:nvPr/>
          </p:nvSpPr>
          <p:spPr>
            <a:xfrm>
              <a:off x="0" y="-180975"/>
              <a:ext cx="4555913" cy="1983528"/>
            </a:xfrm>
            <a:prstGeom prst="rect">
              <a:avLst/>
            </a:prstGeom>
          </p:spPr>
          <p:txBody>
            <a:bodyPr lIns="0" tIns="0" rIns="0" bIns="0" rtlCol="0" anchor="t"/>
            <a:lstStyle/>
            <a:p>
              <a:pPr algn="ctr">
                <a:lnSpc>
                  <a:spcPts val="5545"/>
                </a:lnSpc>
              </a:pPr>
              <a:endParaRPr lang="en-US" sz="3600" b="1" spc="73">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ctr">
                <a:lnSpc>
                  <a:spcPts val="5545"/>
                </a:lnSpc>
              </a:pPr>
              <a:endParaRPr lang="en-US" sz="3600" b="1" spc="73">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ctr">
                <a:lnSpc>
                  <a:spcPts val="5545"/>
                </a:lnSpc>
              </a:pPr>
              <a:r>
                <a:rPr lang="en-US" sz="3600" b="1" spc="73">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ABSTRACT</a:t>
              </a:r>
              <a:endParaRPr lang="en-US" sz="3695" b="1" spc="73">
                <a:solidFill>
                  <a:srgbClr val="000000"/>
                </a:solidFill>
                <a:latin typeface="Calibri (MS) Bold" panose="020F0702030404030204"/>
                <a:ea typeface="Calibri (MS) Bold" panose="020F0702030404030204"/>
                <a:cs typeface="Calibri (MS) Bold" panose="020F0702030404030204"/>
                <a:sym typeface="Calibri (MS) Bold" panose="020F0702030404030204"/>
              </a:endParaRPr>
            </a:p>
          </p:txBody>
        </p:sp>
      </p:grpSp>
      <p:grpSp>
        <p:nvGrpSpPr>
          <p:cNvPr id="5" name="Group 5"/>
          <p:cNvGrpSpPr/>
          <p:nvPr/>
        </p:nvGrpSpPr>
        <p:grpSpPr>
          <a:xfrm>
            <a:off x="921385" y="2247265"/>
            <a:ext cx="16337915" cy="5740790"/>
            <a:chOff x="0" y="0"/>
            <a:chExt cx="25560594" cy="8981440"/>
          </a:xfrm>
        </p:grpSpPr>
        <p:sp>
          <p:nvSpPr>
            <p:cNvPr id="6" name="Freeform 6"/>
            <p:cNvSpPr/>
            <p:nvPr/>
          </p:nvSpPr>
          <p:spPr>
            <a:xfrm>
              <a:off x="0" y="0"/>
              <a:ext cx="25560593" cy="8981440"/>
            </a:xfrm>
            <a:custGeom>
              <a:avLst/>
              <a:gdLst/>
              <a:ahLst/>
              <a:cxnLst/>
              <a:rect l="l" t="t" r="r" b="b"/>
              <a:pathLst>
                <a:path w="25560593" h="8981440">
                  <a:moveTo>
                    <a:pt x="0" y="0"/>
                  </a:moveTo>
                  <a:lnTo>
                    <a:pt x="25560593" y="0"/>
                  </a:lnTo>
                  <a:lnTo>
                    <a:pt x="25560593" y="8981440"/>
                  </a:lnTo>
                  <a:lnTo>
                    <a:pt x="0" y="8981440"/>
                  </a:lnTo>
                  <a:close/>
                </a:path>
              </a:pathLst>
            </a:custGeom>
            <a:solidFill>
              <a:srgbClr val="000000">
                <a:alpha val="0"/>
              </a:srgbClr>
            </a:solidFill>
          </p:spPr>
          <p:txBody>
            <a:bodyPr/>
            <a:lstStyle/>
            <a:p>
              <a:endParaRPr lang="en-US"/>
            </a:p>
          </p:txBody>
        </p:sp>
        <p:sp>
          <p:nvSpPr>
            <p:cNvPr id="7" name="TextBox 7"/>
            <p:cNvSpPr txBox="1"/>
            <p:nvPr/>
          </p:nvSpPr>
          <p:spPr>
            <a:xfrm>
              <a:off x="0" y="-66675"/>
              <a:ext cx="25560594" cy="9048115"/>
            </a:xfrm>
            <a:prstGeom prst="rect">
              <a:avLst/>
            </a:prstGeom>
          </p:spPr>
          <p:txBody>
            <a:bodyPr lIns="0" tIns="0" rIns="0" bIns="0" rtlCol="0" anchor="t"/>
            <a:lstStyle/>
            <a:p>
              <a:pPr>
                <a:lnSpc>
                  <a:spcPts val="3940"/>
                </a:lnSpc>
              </a:pPr>
              <a:endPar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endParaRPr>
            </a:p>
            <a:p>
              <a:pPr>
                <a:lnSpc>
                  <a:spcPts val="3940"/>
                </a:lnSpc>
              </a:pPr>
              <a:endPar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endParaRPr>
            </a:p>
            <a:p>
              <a:pPr indent="0" algn="just" fontAlgn="auto">
                <a:lnSpc>
                  <a:spcPct val="110000"/>
                </a:lnSpc>
              </a:pP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A Personal AI Gym Trainer uses </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AI,computer</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vision, and machine learning to deliver real-</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time,personalised</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fitness </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coachin.It</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analyzes movements via pose estimation to ensure proper form and prevent </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injuries.NLP</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enables voice interaction, while </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aI</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tailors workout plans based on </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progess</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and goals. Cloud storage allows easy access across </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devices,with</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mobile/web apps for </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tracking.Advanced</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analytics offer performance insights, and optional AR/VR adds immersive </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experiences.This</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smart trainer makes professional guidance more </a:t>
              </a:r>
              <a:r>
                <a:rPr lang="en-US" sz="3600"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accessible,affordable,and</a:t>
              </a:r>
              <a:r>
                <a:rPr lang="en-US" sz="360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effective for all fitness levels.</a:t>
              </a:r>
            </a:p>
          </p:txBody>
        </p:sp>
      </p:grpSp>
      <p:pic>
        <p:nvPicPr>
          <p:cNvPr id="10" name="Picture 9"/>
          <p:cNvPicPr/>
          <p:nvPr/>
        </p:nvPicPr>
        <p:blipFill>
          <a:blip r:embed="rId2"/>
          <a:stretch>
            <a:fillRect/>
          </a:stretch>
        </p:blipFill>
        <p:spPr>
          <a:xfrm>
            <a:off x="609600" y="342583"/>
            <a:ext cx="4514850" cy="14382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A77EC5-CA2D-6C4D-9AD2-8F7593868539}"/>
              </a:ext>
            </a:extLst>
          </p:cNvPr>
          <p:cNvPicPr>
            <a:picLocks noChangeAspect="1"/>
          </p:cNvPicPr>
          <p:nvPr/>
        </p:nvPicPr>
        <p:blipFill>
          <a:blip r:embed="rId2"/>
          <a:stretch>
            <a:fillRect/>
          </a:stretch>
        </p:blipFill>
        <p:spPr>
          <a:xfrm>
            <a:off x="3505200" y="1955408"/>
            <a:ext cx="12242800" cy="6921891"/>
          </a:xfrm>
          <a:prstGeom prst="rect">
            <a:avLst/>
          </a:prstGeom>
        </p:spPr>
      </p:pic>
      <p:pic>
        <p:nvPicPr>
          <p:cNvPr id="3" name="Picture 2">
            <a:extLst>
              <a:ext uri="{FF2B5EF4-FFF2-40B4-BE49-F238E27FC236}">
                <a16:creationId xmlns:a16="http://schemas.microsoft.com/office/drawing/2014/main" id="{57F5A748-CF71-C143-AB4C-FCEEED3065D1}"/>
              </a:ext>
            </a:extLst>
          </p:cNvPr>
          <p:cNvPicPr/>
          <p:nvPr/>
        </p:nvPicPr>
        <p:blipFill>
          <a:blip r:embed="rId3"/>
          <a:stretch>
            <a:fillRect/>
          </a:stretch>
        </p:blipFill>
        <p:spPr>
          <a:xfrm>
            <a:off x="609600" y="342583"/>
            <a:ext cx="4514850" cy="1438275"/>
          </a:xfrm>
          <a:prstGeom prst="rect">
            <a:avLst/>
          </a:prstGeom>
        </p:spPr>
      </p:pic>
      <p:sp>
        <p:nvSpPr>
          <p:cNvPr id="4" name="TextBox 3">
            <a:extLst>
              <a:ext uri="{FF2B5EF4-FFF2-40B4-BE49-F238E27FC236}">
                <a16:creationId xmlns:a16="http://schemas.microsoft.com/office/drawing/2014/main" id="{6FBE1726-A88A-D94E-8668-9BB6540E472E}"/>
              </a:ext>
            </a:extLst>
          </p:cNvPr>
          <p:cNvSpPr txBox="1"/>
          <p:nvPr/>
        </p:nvSpPr>
        <p:spPr>
          <a:xfrm>
            <a:off x="7772400" y="571500"/>
            <a:ext cx="3470822" cy="584775"/>
          </a:xfrm>
          <a:prstGeom prst="rect">
            <a:avLst/>
          </a:prstGeom>
          <a:noFill/>
        </p:spPr>
        <p:txBody>
          <a:bodyPr wrap="none" rtlCol="0">
            <a:spAutoFit/>
          </a:bodyPr>
          <a:lstStyle/>
          <a:p>
            <a:r>
              <a:rPr lang="en-US" sz="3200" b="1" dirty="0">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val="3847826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701381" y="1030006"/>
            <a:ext cx="1632932" cy="1630320"/>
            <a:chOff x="0" y="0"/>
            <a:chExt cx="2177243" cy="2173760"/>
          </a:xfrm>
        </p:grpSpPr>
        <p:sp>
          <p:nvSpPr>
            <p:cNvPr id="3" name="Freeform 3"/>
            <p:cNvSpPr/>
            <p:nvPr/>
          </p:nvSpPr>
          <p:spPr>
            <a:xfrm>
              <a:off x="0" y="0"/>
              <a:ext cx="2177288" cy="2173732"/>
            </a:xfrm>
            <a:custGeom>
              <a:avLst/>
              <a:gdLst/>
              <a:ahLst/>
              <a:cxnLst/>
              <a:rect l="l" t="t" r="r" b="b"/>
              <a:pathLst>
                <a:path w="2177288" h="2173732">
                  <a:moveTo>
                    <a:pt x="2177288" y="2173732"/>
                  </a:moveTo>
                  <a:lnTo>
                    <a:pt x="0" y="2173732"/>
                  </a:lnTo>
                  <a:lnTo>
                    <a:pt x="0" y="0"/>
                  </a:lnTo>
                  <a:close/>
                </a:path>
              </a:pathLst>
            </a:custGeom>
            <a:solidFill>
              <a:srgbClr val="FFFFFF"/>
            </a:solidFill>
          </p:spPr>
          <p:txBody>
            <a:bodyPr/>
            <a:lstStyle/>
            <a:p>
              <a:endParaRPr lang="en-US"/>
            </a:p>
          </p:txBody>
        </p:sp>
      </p:grpSp>
      <p:grpSp>
        <p:nvGrpSpPr>
          <p:cNvPr id="4" name="Group 4"/>
          <p:cNvGrpSpPr/>
          <p:nvPr/>
        </p:nvGrpSpPr>
        <p:grpSpPr>
          <a:xfrm>
            <a:off x="762000" y="-800735"/>
            <a:ext cx="15953740" cy="10728757"/>
            <a:chOff x="-2854113" y="-1013949"/>
            <a:chExt cx="21271654" cy="13804542"/>
          </a:xfrm>
        </p:grpSpPr>
        <p:sp>
          <p:nvSpPr>
            <p:cNvPr id="5" name="Freeform 5"/>
            <p:cNvSpPr/>
            <p:nvPr/>
          </p:nvSpPr>
          <p:spPr>
            <a:xfrm>
              <a:off x="0" y="0"/>
              <a:ext cx="18083107" cy="12790593"/>
            </a:xfrm>
            <a:custGeom>
              <a:avLst/>
              <a:gdLst/>
              <a:ahLst/>
              <a:cxnLst/>
              <a:rect l="l" t="t" r="r" b="b"/>
              <a:pathLst>
                <a:path w="18083107" h="12790593">
                  <a:moveTo>
                    <a:pt x="0" y="0"/>
                  </a:moveTo>
                  <a:lnTo>
                    <a:pt x="18083107" y="0"/>
                  </a:lnTo>
                  <a:lnTo>
                    <a:pt x="18083107" y="12790593"/>
                  </a:lnTo>
                  <a:lnTo>
                    <a:pt x="0" y="12790593"/>
                  </a:lnTo>
                  <a:close/>
                </a:path>
              </a:pathLst>
            </a:custGeom>
            <a:solidFill>
              <a:srgbClr val="000000">
                <a:alpha val="0"/>
              </a:srgbClr>
            </a:solidFill>
          </p:spPr>
          <p:txBody>
            <a:bodyPr/>
            <a:lstStyle/>
            <a:p>
              <a:endParaRPr lang="en-US"/>
            </a:p>
          </p:txBody>
        </p:sp>
        <p:sp>
          <p:nvSpPr>
            <p:cNvPr id="6" name="TextBox 6"/>
            <p:cNvSpPr txBox="1"/>
            <p:nvPr/>
          </p:nvSpPr>
          <p:spPr>
            <a:xfrm>
              <a:off x="-2854113" y="-1013949"/>
              <a:ext cx="21271654" cy="13803986"/>
            </a:xfrm>
            <a:prstGeom prst="rect">
              <a:avLst/>
            </a:prstGeom>
          </p:spPr>
          <p:txBody>
            <a:bodyPr lIns="0" tIns="0" rIns="0" bIns="0" rtlCol="0" anchor="t"/>
            <a:lstStyle/>
            <a:p>
              <a:pPr algn="just">
                <a:lnSpc>
                  <a:spcPts val="5460"/>
                </a:lnSpc>
              </a:pPr>
              <a:r>
                <a:rPr lang="en-US" sz="3600" b="1" spc="15"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a:t>
              </a:r>
            </a:p>
            <a:p>
              <a:pPr algn="just">
                <a:lnSpc>
                  <a:spcPts val="5460"/>
                </a:lnSpc>
              </a:pPr>
              <a:endParaRPr lang="en-US" sz="3600" b="1" spc="15"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just">
                <a:lnSpc>
                  <a:spcPts val="5460"/>
                </a:lnSpc>
              </a:pPr>
              <a:r>
                <a:rPr lang="en-US" sz="3600" b="1" spc="15"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EXISITING SYSTEMS OF HYPERFIT AI</a:t>
              </a:r>
            </a:p>
            <a:p>
              <a:pPr algn="just">
                <a:lnSpc>
                  <a:spcPts val="3500"/>
                </a:lnSpc>
              </a:pPr>
              <a:r>
                <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a:t>
              </a:r>
            </a:p>
            <a:p>
              <a:pPr algn="just">
                <a:lnSpc>
                  <a:spcPts val="3500"/>
                </a:lnSpc>
              </a:pPr>
              <a:r>
                <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1.Fitbit &amp; Google Fit</a:t>
              </a:r>
            </a:p>
            <a:p>
              <a:pPr algn="just">
                <a:lnSpc>
                  <a:spcPts val="3500"/>
                </a:lnSpc>
              </a:pPr>
              <a:endPar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just">
                <a:lnSpc>
                  <a:spcPts val="3500"/>
                </a:lnSpc>
              </a:pPr>
              <a:r>
                <a:rPr lang="en-US" sz="3600" spc="1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Functionality: Track steps, heart rate, sleep, and calories using wearable sensors.</a:t>
              </a:r>
            </a:p>
            <a:p>
              <a:pPr algn="just">
                <a:lnSpc>
                  <a:spcPts val="3500"/>
                </a:lnSpc>
              </a:pPr>
              <a:r>
                <a:rPr lang="en-US" sz="3600" spc="1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AI Use: Offers insights and health trends using simple data analytics.</a:t>
              </a:r>
            </a:p>
            <a:p>
              <a:pPr algn="just">
                <a:lnSpc>
                  <a:spcPts val="3500"/>
                </a:lnSpc>
              </a:pPr>
              <a:endParaRPr sz="3600" dirty="0">
                <a:latin typeface="Times New Roman" panose="02020603050405020304" charset="0"/>
                <a:cs typeface="Times New Roman" panose="02020603050405020304" charset="0"/>
              </a:endParaRPr>
            </a:p>
            <a:p>
              <a:pPr algn="just">
                <a:lnSpc>
                  <a:spcPts val="3500"/>
                </a:lnSpc>
              </a:pPr>
              <a:r>
                <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2. MyFitnessPal</a:t>
              </a:r>
            </a:p>
            <a:p>
              <a:pPr algn="just">
                <a:lnSpc>
                  <a:spcPts val="3500"/>
                </a:lnSpc>
              </a:pPr>
              <a:endPar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just">
                <a:lnSpc>
                  <a:spcPts val="3500"/>
                </a:lnSpc>
              </a:pPr>
              <a:r>
                <a:rPr lang="en-US" sz="3600" spc="1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Functionality: Calorie tracking, diet planning, and weight management.</a:t>
              </a:r>
            </a:p>
            <a:p>
              <a:pPr algn="just">
                <a:lnSpc>
                  <a:spcPts val="3500"/>
                </a:lnSpc>
              </a:pPr>
              <a:r>
                <a:rPr lang="en-US" sz="3600" spc="1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AI Use: Uses historical data to make food recommendations.</a:t>
              </a:r>
            </a:p>
            <a:p>
              <a:pPr algn="just">
                <a:lnSpc>
                  <a:spcPts val="3500"/>
                </a:lnSpc>
              </a:pPr>
              <a:endParaRPr sz="3600" dirty="0">
                <a:latin typeface="Times New Roman" panose="02020603050405020304" charset="0"/>
                <a:cs typeface="Times New Roman" panose="02020603050405020304" charset="0"/>
              </a:endParaRPr>
            </a:p>
            <a:p>
              <a:pPr algn="just">
                <a:lnSpc>
                  <a:spcPts val="3500"/>
                </a:lnSpc>
              </a:pPr>
              <a:r>
                <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3. </a:t>
              </a:r>
              <a:r>
                <a:rPr lang="en-US" sz="3600" b="1" spc="10" dirty="0" err="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Freeletics</a:t>
              </a:r>
              <a:r>
                <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&amp; Nike Training Club</a:t>
              </a:r>
            </a:p>
            <a:p>
              <a:pPr algn="just">
                <a:lnSpc>
                  <a:spcPts val="3500"/>
                </a:lnSpc>
              </a:pPr>
              <a:endPar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just">
                <a:lnSpc>
                  <a:spcPts val="3500"/>
                </a:lnSpc>
              </a:pPr>
              <a:r>
                <a:rPr lang="en-US" sz="3600" spc="1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Functionality: Provide guided workouts with visual coaching.</a:t>
              </a:r>
            </a:p>
            <a:p>
              <a:pPr algn="just">
                <a:lnSpc>
                  <a:spcPts val="3500"/>
                </a:lnSpc>
              </a:pPr>
              <a:r>
                <a:rPr lang="en-US" sz="3600" spc="1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AI Use: Adaptive workout plans based on user feedback and progress.</a:t>
              </a:r>
            </a:p>
            <a:p>
              <a:pPr algn="just">
                <a:lnSpc>
                  <a:spcPts val="3500"/>
                </a:lnSpc>
              </a:pPr>
              <a:endParaRPr sz="3600" dirty="0">
                <a:latin typeface="Times New Roman" panose="02020603050405020304" charset="0"/>
                <a:cs typeface="Times New Roman" panose="02020603050405020304" charset="0"/>
              </a:endParaRPr>
            </a:p>
            <a:p>
              <a:pPr algn="just">
                <a:lnSpc>
                  <a:spcPts val="3500"/>
                </a:lnSpc>
              </a:pPr>
              <a:r>
                <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4. </a:t>
              </a:r>
              <a:r>
                <a:rPr lang="en-US" sz="3600" b="1" spc="10" dirty="0" err="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Cure.fit</a:t>
              </a:r>
              <a:r>
                <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a:t>
              </a:r>
              <a:r>
                <a:rPr lang="en-US" sz="3600" b="1" spc="10" dirty="0" err="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Cult.fit</a:t>
              </a:r>
              <a:r>
                <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a:t>
              </a:r>
            </a:p>
            <a:p>
              <a:pPr algn="just">
                <a:lnSpc>
                  <a:spcPts val="3500"/>
                </a:lnSpc>
              </a:pPr>
              <a:endParaRPr lang="en-US" sz="3600" b="1" spc="10"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just">
                <a:lnSpc>
                  <a:spcPts val="3500"/>
                </a:lnSpc>
              </a:pPr>
              <a:r>
                <a:rPr lang="en-US" sz="3600" spc="10"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Functionality: Offers digital and in-person fitness training, mental wellness, and diet planning.</a:t>
              </a:r>
            </a:p>
            <a:p>
              <a:pPr algn="just">
                <a:lnSpc>
                  <a:spcPts val="3220"/>
                </a:lnSpc>
              </a:pPr>
              <a:endParaRPr sz="3600" dirty="0">
                <a:latin typeface="Times New Roman" panose="02020603050405020304" charset="0"/>
                <a:cs typeface="Times New Roman" panose="02020603050405020304" charset="0"/>
              </a:endParaRPr>
            </a:p>
          </p:txBody>
        </p:sp>
      </p:grpSp>
      <p:pic>
        <p:nvPicPr>
          <p:cNvPr id="7" name="Picture 6"/>
          <p:cNvPicPr/>
          <p:nvPr/>
        </p:nvPicPr>
        <p:blipFill>
          <a:blip r:embed="rId2"/>
          <a:stretch>
            <a:fillRect/>
          </a:stretch>
        </p:blipFill>
        <p:spPr>
          <a:xfrm>
            <a:off x="228600" y="266383"/>
            <a:ext cx="4514850" cy="14382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6525" y="235585"/>
            <a:ext cx="16868141" cy="9996805"/>
            <a:chOff x="0" y="0"/>
            <a:chExt cx="20762561" cy="13887442"/>
          </a:xfrm>
        </p:grpSpPr>
        <p:sp>
          <p:nvSpPr>
            <p:cNvPr id="3" name="Freeform 3"/>
            <p:cNvSpPr/>
            <p:nvPr/>
          </p:nvSpPr>
          <p:spPr>
            <a:xfrm>
              <a:off x="0" y="0"/>
              <a:ext cx="20762561" cy="13887442"/>
            </a:xfrm>
            <a:custGeom>
              <a:avLst/>
              <a:gdLst/>
              <a:ahLst/>
              <a:cxnLst/>
              <a:rect l="l" t="t" r="r" b="b"/>
              <a:pathLst>
                <a:path w="20762561" h="13887442">
                  <a:moveTo>
                    <a:pt x="0" y="0"/>
                  </a:moveTo>
                  <a:lnTo>
                    <a:pt x="20762561" y="0"/>
                  </a:lnTo>
                  <a:lnTo>
                    <a:pt x="20762561" y="13887442"/>
                  </a:lnTo>
                  <a:lnTo>
                    <a:pt x="0" y="13887442"/>
                  </a:lnTo>
                  <a:close/>
                </a:path>
              </a:pathLst>
            </a:custGeom>
            <a:solidFill>
              <a:srgbClr val="000000">
                <a:alpha val="0"/>
              </a:srgbClr>
            </a:solidFill>
          </p:spPr>
          <p:txBody>
            <a:bodyPr/>
            <a:lstStyle/>
            <a:p>
              <a:endParaRPr lang="en-US"/>
            </a:p>
          </p:txBody>
        </p:sp>
        <p:sp>
          <p:nvSpPr>
            <p:cNvPr id="4" name="TextBox 4"/>
            <p:cNvSpPr txBox="1"/>
            <p:nvPr/>
          </p:nvSpPr>
          <p:spPr>
            <a:xfrm>
              <a:off x="582296" y="0"/>
              <a:ext cx="20180265" cy="13887442"/>
            </a:xfrm>
            <a:prstGeom prst="rect">
              <a:avLst/>
            </a:prstGeom>
          </p:spPr>
          <p:txBody>
            <a:bodyPr lIns="0" tIns="0" rIns="0" bIns="0" rtlCol="0" anchor="t"/>
            <a:lstStyle/>
            <a:p>
              <a:pPr algn="just">
                <a:lnSpc>
                  <a:spcPts val="5835"/>
                </a:lnSpc>
              </a:pPr>
              <a:r>
                <a:rPr lang="en-US" sz="3600" b="1" spc="16"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a:t>
              </a:r>
            </a:p>
            <a:p>
              <a:pPr algn="just">
                <a:lnSpc>
                  <a:spcPts val="5835"/>
                </a:lnSpc>
              </a:pPr>
              <a:endParaRPr lang="en-US" sz="3200" b="1" spc="16"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endParaRPr>
            </a:p>
            <a:p>
              <a:pPr algn="just">
                <a:lnSpc>
                  <a:spcPts val="5835"/>
                </a:lnSpc>
              </a:pPr>
              <a:r>
                <a:rPr lang="en-US" sz="3200" b="1" spc="16"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CHALLENGES OF EXISTING SYSTEMS</a:t>
              </a:r>
              <a:endParaRPr sz="3600" dirty="0">
                <a:latin typeface="Times New Roman" panose="02020603050405020304" charset="0"/>
                <a:cs typeface="Times New Roman" panose="02020603050405020304" charset="0"/>
              </a:endParaRPr>
            </a:p>
            <a:p>
              <a:pPr marL="742950" indent="-742950" algn="just">
                <a:lnSpc>
                  <a:spcPts val="4715"/>
                </a:lnSpc>
                <a:buFont typeface="Arial" panose="020B0604020202020204" pitchFamily="34" charset="0"/>
                <a:buChar char="•"/>
              </a:pPr>
              <a:r>
                <a:rPr lang="en-US" sz="3200" b="1" spc="12"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Limited Personalization</a:t>
              </a:r>
            </a:p>
            <a:p>
              <a:pPr algn="just">
                <a:lnSpc>
                  <a:spcPts val="4715"/>
                </a:lnSpc>
              </a:pPr>
              <a:r>
                <a:rPr lang="en-US" sz="3200" spc="12"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Most current apps offer generic plans or basic customization.</a:t>
              </a:r>
            </a:p>
            <a:p>
              <a:pPr algn="just">
                <a:lnSpc>
                  <a:spcPts val="4715"/>
                </a:lnSpc>
              </a:pPr>
              <a:r>
                <a:rPr lang="en-US" sz="3200" spc="12"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Lack of deep AI-driven adaptation based on user performance, progress, and preferences.</a:t>
              </a:r>
            </a:p>
            <a:p>
              <a:pPr marL="571500" indent="-571500" algn="just">
                <a:lnSpc>
                  <a:spcPts val="4715"/>
                </a:lnSpc>
                <a:buFont typeface="Arial" panose="020B0604020202020204" pitchFamily="34" charset="0"/>
                <a:buChar char="•"/>
              </a:pPr>
              <a:r>
                <a:rPr lang="en-US" sz="3200" b="1" spc="12"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No Real-Time Feedback</a:t>
              </a:r>
            </a:p>
            <a:p>
              <a:pPr algn="just">
                <a:lnSpc>
                  <a:spcPts val="4715"/>
                </a:lnSpc>
              </a:pPr>
              <a:r>
                <a:rPr lang="en-US" sz="3200" spc="12"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Systems like Fitbit, MyFitnessPal, and </a:t>
              </a:r>
              <a:r>
                <a:rPr lang="en-US" sz="3200" spc="12" dirty="0" err="1">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Freeletics</a:t>
              </a:r>
              <a:r>
                <a:rPr lang="en-US" sz="3200" spc="12"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don’t provide instant feedback on exercise form or breathing techniques.</a:t>
              </a:r>
            </a:p>
            <a:p>
              <a:pPr algn="just">
                <a:lnSpc>
                  <a:spcPts val="4715"/>
                </a:lnSpc>
              </a:pPr>
              <a:r>
                <a:rPr lang="en-US" sz="3200" spc="12"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Risk of injury due to incorrect posture or movements goes unnoticed.</a:t>
              </a:r>
            </a:p>
            <a:p>
              <a:pPr marL="571500" indent="-571500" algn="just">
                <a:lnSpc>
                  <a:spcPts val="4715"/>
                </a:lnSpc>
                <a:buFont typeface="Arial" panose="020B0604020202020204" pitchFamily="34" charset="0"/>
                <a:buChar char="•"/>
              </a:pPr>
              <a:r>
                <a:rPr lang="en-US" sz="3200" b="1" spc="12"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Manual Data Entry</a:t>
              </a:r>
            </a:p>
            <a:p>
              <a:pPr algn="just">
                <a:lnSpc>
                  <a:spcPts val="4715"/>
                </a:lnSpc>
              </a:pPr>
              <a:r>
                <a:rPr lang="en-US" sz="3200" spc="12"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Nutrition and activity tracking apps often require manual input, which can be time-consuming and prone to errors or skipped entries.</a:t>
              </a:r>
            </a:p>
            <a:p>
              <a:pPr marL="571500" indent="-571500" algn="just">
                <a:lnSpc>
                  <a:spcPts val="4715"/>
                </a:lnSpc>
                <a:buFont typeface="Arial" panose="020B0604020202020204" pitchFamily="34" charset="0"/>
                <a:buChar char="•"/>
              </a:pPr>
              <a:r>
                <a:rPr lang="en-US" sz="3200" b="1" spc="12"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Fragmented Ecosystems</a:t>
              </a:r>
            </a:p>
            <a:p>
              <a:pPr algn="just">
                <a:lnSpc>
                  <a:spcPts val="4715"/>
                </a:lnSpc>
              </a:pPr>
              <a:r>
                <a:rPr lang="en-US" sz="3200" spc="12"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Users often need multiple apps for fitness, diet, sleep, and mental health.</a:t>
              </a:r>
            </a:p>
            <a:p>
              <a:pPr algn="just">
                <a:lnSpc>
                  <a:spcPts val="4715"/>
                </a:lnSpc>
              </a:pPr>
              <a:r>
                <a:rPr lang="en-US" sz="3200" spc="12" dirty="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No unified platform providing a holistic wellness solution.</a:t>
              </a:r>
            </a:p>
            <a:p>
              <a:pPr algn="just">
                <a:lnSpc>
                  <a:spcPts val="4715"/>
                </a:lnSpc>
              </a:pPr>
              <a:endParaRPr sz="3200" dirty="0">
                <a:latin typeface="Times New Roman" panose="02020603050405020304" charset="0"/>
                <a:cs typeface="Times New Roman" panose="02020603050405020304" charset="0"/>
              </a:endParaRPr>
            </a:p>
          </p:txBody>
        </p:sp>
      </p:grpSp>
      <p:pic>
        <p:nvPicPr>
          <p:cNvPr id="5" name="Picture 4"/>
          <p:cNvPicPr/>
          <p:nvPr/>
        </p:nvPicPr>
        <p:blipFill>
          <a:blip r:embed="rId2"/>
          <a:stretch>
            <a:fillRect/>
          </a:stretch>
        </p:blipFill>
        <p:spPr>
          <a:xfrm>
            <a:off x="304800" y="266383"/>
            <a:ext cx="4514850" cy="14382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6223" y="454343"/>
            <a:ext cx="6948805" cy="1769745"/>
            <a:chOff x="0" y="0"/>
            <a:chExt cx="9265073" cy="2359660"/>
          </a:xfrm>
        </p:grpSpPr>
        <p:sp>
          <p:nvSpPr>
            <p:cNvPr id="3" name="Freeform 3"/>
            <p:cNvSpPr/>
            <p:nvPr/>
          </p:nvSpPr>
          <p:spPr>
            <a:xfrm>
              <a:off x="0" y="0"/>
              <a:ext cx="9264968" cy="1531620"/>
            </a:xfrm>
            <a:custGeom>
              <a:avLst/>
              <a:gdLst/>
              <a:ahLst/>
              <a:cxnLst/>
              <a:rect l="l" t="t" r="r" b="b"/>
              <a:pathLst>
                <a:path w="9264968" h="1531620">
                  <a:moveTo>
                    <a:pt x="0" y="0"/>
                  </a:moveTo>
                  <a:lnTo>
                    <a:pt x="9264968" y="0"/>
                  </a:lnTo>
                  <a:lnTo>
                    <a:pt x="9264968" y="1531620"/>
                  </a:lnTo>
                  <a:lnTo>
                    <a:pt x="0" y="1531620"/>
                  </a:lnTo>
                  <a:close/>
                </a:path>
              </a:pathLst>
            </a:custGeom>
            <a:solidFill>
              <a:srgbClr val="000000">
                <a:alpha val="0"/>
              </a:srgbClr>
            </a:solidFill>
          </p:spPr>
          <p:txBody>
            <a:bodyPr/>
            <a:lstStyle/>
            <a:p>
              <a:endParaRPr lang="en-US"/>
            </a:p>
          </p:txBody>
        </p:sp>
        <p:sp>
          <p:nvSpPr>
            <p:cNvPr id="4" name="TextBox 4"/>
            <p:cNvSpPr txBox="1"/>
            <p:nvPr/>
          </p:nvSpPr>
          <p:spPr>
            <a:xfrm>
              <a:off x="0" y="587587"/>
              <a:ext cx="9265073" cy="1772073"/>
            </a:xfrm>
            <a:prstGeom prst="rect">
              <a:avLst/>
            </a:prstGeom>
          </p:spPr>
          <p:txBody>
            <a:bodyPr lIns="0" tIns="0" rIns="0" bIns="0" rtlCol="0" anchor="t"/>
            <a:lstStyle/>
            <a:p>
              <a:pPr algn="ctr">
                <a:lnSpc>
                  <a:spcPts val="12765"/>
                </a:lnSpc>
              </a:pPr>
              <a:r>
                <a:rPr lang="en-US" sz="3600" b="1">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LITERATURE SURVEY</a:t>
              </a:r>
            </a:p>
          </p:txBody>
        </p:sp>
      </p:grpSp>
      <p:sp>
        <p:nvSpPr>
          <p:cNvPr id="6" name="TextBox 6"/>
          <p:cNvSpPr txBox="1"/>
          <p:nvPr/>
        </p:nvSpPr>
        <p:spPr>
          <a:xfrm>
            <a:off x="2851520" y="1733251"/>
            <a:ext cx="14142085" cy="1127125"/>
          </a:xfrm>
          <a:prstGeom prst="rect">
            <a:avLst/>
          </a:prstGeom>
        </p:spPr>
        <p:txBody>
          <a:bodyPr lIns="0" tIns="0" rIns="0" bIns="0" rtlCol="0" anchor="t">
            <a:noAutofit/>
          </a:bodyPr>
          <a:lstStyle/>
          <a:p>
            <a:pPr algn="l">
              <a:lnSpc>
                <a:spcPts val="4620"/>
              </a:lnSpc>
            </a:pPr>
            <a:endParaRPr lang="en-US" sz="3200" b="1" dirty="0">
              <a:solidFill>
                <a:srgbClr val="000000"/>
              </a:solidFill>
              <a:latin typeface="Times New Roman" panose="02020603050405020304" charset="0"/>
              <a:ea typeface="Canva Sans Bold" panose="020B0803030501040103"/>
              <a:cs typeface="Times New Roman" panose="02020603050405020304" charset="0"/>
              <a:sym typeface="Canva Sans Bold" panose="020B0803030501040103"/>
            </a:endParaRPr>
          </a:p>
        </p:txBody>
      </p:sp>
      <p:sp>
        <p:nvSpPr>
          <p:cNvPr id="8" name="TextBox 8"/>
          <p:cNvSpPr txBox="1"/>
          <p:nvPr/>
        </p:nvSpPr>
        <p:spPr>
          <a:xfrm>
            <a:off x="798763" y="5366779"/>
            <a:ext cx="2101256" cy="735965"/>
          </a:xfrm>
          <a:prstGeom prst="rect">
            <a:avLst/>
          </a:prstGeom>
        </p:spPr>
        <p:txBody>
          <a:bodyPr wrap="square" lIns="0" tIns="0" rIns="0" bIns="0" rtlCol="0" anchor="t">
            <a:spAutoFit/>
          </a:bodyPr>
          <a:lstStyle/>
          <a:p>
            <a:pPr algn="ctr">
              <a:lnSpc>
                <a:spcPts val="5740"/>
              </a:lnSpc>
            </a:pPr>
            <a:endParaRPr lang="en-US" sz="3600" b="1" dirty="0">
              <a:solidFill>
                <a:srgbClr val="000000"/>
              </a:solidFill>
              <a:latin typeface="Times New Roman" panose="02020603050405020304" charset="0"/>
              <a:ea typeface="Canva Sans Bold" panose="020B0803030501040103"/>
              <a:cs typeface="Times New Roman" panose="02020603050405020304" charset="0"/>
              <a:sym typeface="Canva Sans Bold" panose="020B0803030501040103"/>
            </a:endParaRPr>
          </a:p>
        </p:txBody>
      </p:sp>
      <p:pic>
        <p:nvPicPr>
          <p:cNvPr id="13" name="Picture 12"/>
          <p:cNvPicPr/>
          <p:nvPr/>
        </p:nvPicPr>
        <p:blipFill>
          <a:blip r:embed="rId3"/>
          <a:stretch>
            <a:fillRect/>
          </a:stretch>
        </p:blipFill>
        <p:spPr>
          <a:xfrm>
            <a:off x="-152400" y="113983"/>
            <a:ext cx="4514850" cy="1438275"/>
          </a:xfrm>
          <a:prstGeom prst="rect">
            <a:avLst/>
          </a:prstGeom>
        </p:spPr>
      </p:pic>
      <p:graphicFrame>
        <p:nvGraphicFramePr>
          <p:cNvPr id="11" name="Table 10"/>
          <p:cNvGraphicFramePr/>
          <p:nvPr>
            <p:custDataLst>
              <p:tags r:id="rId1"/>
            </p:custDataLst>
          </p:nvPr>
        </p:nvGraphicFramePr>
        <p:xfrm>
          <a:off x="2743200" y="2774950"/>
          <a:ext cx="14077950" cy="821055"/>
        </p:xfrm>
        <a:graphic>
          <a:graphicData uri="http://schemas.openxmlformats.org/drawingml/2006/table">
            <a:tbl>
              <a:tblPr firstRow="1" bandRow="1">
                <a:tableStyleId>{5C22544A-7EE6-4342-B048-85BDC9FD1C3A}</a:tableStyleId>
              </a:tblPr>
              <a:tblGrid>
                <a:gridCol w="2815590">
                  <a:extLst>
                    <a:ext uri="{9D8B030D-6E8A-4147-A177-3AD203B41FA5}">
                      <a16:colId xmlns:a16="http://schemas.microsoft.com/office/drawing/2014/main" val="20000"/>
                    </a:ext>
                  </a:extLst>
                </a:gridCol>
                <a:gridCol w="2815590">
                  <a:extLst>
                    <a:ext uri="{9D8B030D-6E8A-4147-A177-3AD203B41FA5}">
                      <a16:colId xmlns:a16="http://schemas.microsoft.com/office/drawing/2014/main" val="20001"/>
                    </a:ext>
                  </a:extLst>
                </a:gridCol>
                <a:gridCol w="2815590">
                  <a:extLst>
                    <a:ext uri="{9D8B030D-6E8A-4147-A177-3AD203B41FA5}">
                      <a16:colId xmlns:a16="http://schemas.microsoft.com/office/drawing/2014/main" val="20002"/>
                    </a:ext>
                  </a:extLst>
                </a:gridCol>
                <a:gridCol w="2815590">
                  <a:extLst>
                    <a:ext uri="{9D8B030D-6E8A-4147-A177-3AD203B41FA5}">
                      <a16:colId xmlns:a16="http://schemas.microsoft.com/office/drawing/2014/main" val="20003"/>
                    </a:ext>
                  </a:extLst>
                </a:gridCol>
                <a:gridCol w="2815590">
                  <a:extLst>
                    <a:ext uri="{9D8B030D-6E8A-4147-A177-3AD203B41FA5}">
                      <a16:colId xmlns:a16="http://schemas.microsoft.com/office/drawing/2014/main" val="20004"/>
                    </a:ext>
                  </a:extLst>
                </a:gridCol>
              </a:tblGrid>
              <a:tr h="821055">
                <a:tc>
                  <a:txBody>
                    <a:bodyPr/>
                    <a:lstStyle/>
                    <a:p>
                      <a:pPr>
                        <a:buNone/>
                      </a:pPr>
                      <a:endParaRPr lang="en-GB" altLang="en-US"/>
                    </a:p>
                  </a:txBody>
                  <a:tcPr>
                    <a:noFill/>
                  </a:tcPr>
                </a:tc>
                <a:tc>
                  <a:txBody>
                    <a:bodyPr/>
                    <a:lstStyle/>
                    <a:p>
                      <a:pPr>
                        <a:buNone/>
                      </a:pPr>
                      <a:endParaRPr lang="en-GB" altLang="en-US"/>
                    </a:p>
                  </a:txBody>
                  <a:tcPr>
                    <a:noFill/>
                  </a:tcPr>
                </a:tc>
                <a:tc>
                  <a:txBody>
                    <a:bodyPr/>
                    <a:lstStyle/>
                    <a:p>
                      <a:pPr>
                        <a:buNone/>
                      </a:pPr>
                      <a:endParaRPr lang="en-GB" altLang="en-US"/>
                    </a:p>
                  </a:txBody>
                  <a:tcPr>
                    <a:noFill/>
                  </a:tcPr>
                </a:tc>
                <a:tc>
                  <a:txBody>
                    <a:bodyPr/>
                    <a:lstStyle/>
                    <a:p>
                      <a:pPr>
                        <a:buNone/>
                      </a:pPr>
                      <a:endParaRPr lang="en-GB" altLang="en-US"/>
                    </a:p>
                  </a:txBody>
                  <a:tcPr>
                    <a:noFill/>
                  </a:tcPr>
                </a:tc>
                <a:tc>
                  <a:txBody>
                    <a:bodyPr/>
                    <a:lstStyle/>
                    <a:p>
                      <a:pPr>
                        <a:buNone/>
                      </a:pPr>
                      <a:endParaRPr lang="en-GB" altLang="en-US"/>
                    </a:p>
                  </a:txBody>
                  <a:tcPr>
                    <a:noFill/>
                  </a:tcPr>
                </a:tc>
                <a:extLst>
                  <a:ext uri="{0D108BD9-81ED-4DB2-BD59-A6C34878D82A}">
                    <a16:rowId xmlns:a16="http://schemas.microsoft.com/office/drawing/2014/main" val="10000"/>
                  </a:ext>
                </a:extLst>
              </a:tr>
            </a:tbl>
          </a:graphicData>
        </a:graphic>
      </p:graphicFrame>
      <p:pic>
        <p:nvPicPr>
          <p:cNvPr id="15" name="Picture 14" descr="Screenshot 2025-06-04 150301"/>
          <p:cNvPicPr>
            <a:picLocks noChangeAspect="1"/>
          </p:cNvPicPr>
          <p:nvPr/>
        </p:nvPicPr>
        <p:blipFill>
          <a:blip r:embed="rId4"/>
          <a:stretch>
            <a:fillRect/>
          </a:stretch>
        </p:blipFill>
        <p:spPr>
          <a:xfrm>
            <a:off x="967105" y="2837815"/>
            <a:ext cx="16406495" cy="59734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81944" y="5143500"/>
            <a:ext cx="20451888" cy="5604597"/>
            <a:chOff x="0" y="0"/>
            <a:chExt cx="27269184" cy="7472796"/>
          </a:xfrm>
        </p:grpSpPr>
        <p:sp>
          <p:nvSpPr>
            <p:cNvPr id="3" name="Freeform 3"/>
            <p:cNvSpPr/>
            <p:nvPr/>
          </p:nvSpPr>
          <p:spPr>
            <a:xfrm>
              <a:off x="0" y="0"/>
              <a:ext cx="27269185" cy="7472807"/>
            </a:xfrm>
            <a:custGeom>
              <a:avLst/>
              <a:gdLst/>
              <a:ahLst/>
              <a:cxnLst/>
              <a:rect l="l" t="t" r="r" b="b"/>
              <a:pathLst>
                <a:path w="27269185" h="7472807">
                  <a:moveTo>
                    <a:pt x="0" y="0"/>
                  </a:moveTo>
                  <a:lnTo>
                    <a:pt x="27269185" y="0"/>
                  </a:lnTo>
                  <a:lnTo>
                    <a:pt x="27269185" y="7472807"/>
                  </a:lnTo>
                  <a:lnTo>
                    <a:pt x="0" y="7472807"/>
                  </a:lnTo>
                  <a:close/>
                </a:path>
              </a:pathLst>
            </a:custGeom>
            <a:solidFill>
              <a:srgbClr val="D5CDC0">
                <a:alpha val="3529"/>
              </a:srgbClr>
            </a:solidFill>
          </p:spPr>
          <p:txBody>
            <a:bodyPr/>
            <a:lstStyle/>
            <a:p>
              <a:endParaRPr lang="en-US"/>
            </a:p>
          </p:txBody>
        </p:sp>
      </p:grpSp>
      <p:grpSp>
        <p:nvGrpSpPr>
          <p:cNvPr id="4" name="Group 4"/>
          <p:cNvGrpSpPr/>
          <p:nvPr/>
        </p:nvGrpSpPr>
        <p:grpSpPr>
          <a:xfrm>
            <a:off x="167439" y="876300"/>
            <a:ext cx="17953121" cy="9428480"/>
            <a:chOff x="0" y="0"/>
            <a:chExt cx="23937495" cy="12571306"/>
          </a:xfrm>
        </p:grpSpPr>
        <p:sp>
          <p:nvSpPr>
            <p:cNvPr id="5" name="Freeform 5"/>
            <p:cNvSpPr/>
            <p:nvPr/>
          </p:nvSpPr>
          <p:spPr>
            <a:xfrm>
              <a:off x="0" y="0"/>
              <a:ext cx="23937495" cy="9933094"/>
            </a:xfrm>
            <a:custGeom>
              <a:avLst/>
              <a:gdLst/>
              <a:ahLst/>
              <a:cxnLst/>
              <a:rect l="l" t="t" r="r" b="b"/>
              <a:pathLst>
                <a:path w="23937495" h="9933094">
                  <a:moveTo>
                    <a:pt x="0" y="0"/>
                  </a:moveTo>
                  <a:lnTo>
                    <a:pt x="23937495" y="0"/>
                  </a:lnTo>
                  <a:lnTo>
                    <a:pt x="23937495" y="9933094"/>
                  </a:lnTo>
                  <a:lnTo>
                    <a:pt x="0" y="9933094"/>
                  </a:lnTo>
                  <a:close/>
                </a:path>
              </a:pathLst>
            </a:custGeom>
            <a:solidFill>
              <a:srgbClr val="000000">
                <a:alpha val="0"/>
              </a:srgbClr>
            </a:solidFill>
          </p:spPr>
          <p:txBody>
            <a:bodyPr/>
            <a:lstStyle/>
            <a:p>
              <a:endParaRPr lang="en-US"/>
            </a:p>
          </p:txBody>
        </p:sp>
        <p:sp>
          <p:nvSpPr>
            <p:cNvPr id="6" name="TextBox 6"/>
            <p:cNvSpPr txBox="1"/>
            <p:nvPr/>
          </p:nvSpPr>
          <p:spPr>
            <a:xfrm>
              <a:off x="328507" y="1207347"/>
              <a:ext cx="23174960" cy="11363959"/>
            </a:xfrm>
            <a:prstGeom prst="rect">
              <a:avLst/>
            </a:prstGeom>
          </p:spPr>
          <p:txBody>
            <a:bodyPr lIns="0" tIns="0" rIns="0" bIns="0" rtlCol="0" anchor="b"/>
            <a:lstStyle/>
            <a:p>
              <a:pPr algn="just">
                <a:lnSpc>
                  <a:spcPts val="6775"/>
                </a:lnSpc>
              </a:pPr>
              <a:r>
                <a:rPr lang="en-US" sz="3600" b="1" spc="78" dirty="0">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                                                    PROPOSED SYSTEM</a:t>
              </a:r>
            </a:p>
            <a:p>
              <a:pPr algn="just">
                <a:lnSpc>
                  <a:spcPts val="6775"/>
                </a:lnSpc>
              </a:pPr>
              <a:r>
                <a:rPr lang="en-US" altLang="en-GB" sz="3200" dirty="0">
                  <a:latin typeface="Times New Roman" panose="02020603050405020304" charset="0"/>
                  <a:cs typeface="Times New Roman" panose="02020603050405020304" charset="0"/>
                </a:rPr>
                <a:t>The increasing demand for health, fitness, and home-based exercise routines has created a need for intelligent systems that can monitor and guide users without the presence of a human trainer. Traditional fitness methods often lack real-time feedback, which may lead to incorrect postures and potential injuries. Moreover, access to professional coaching or physiotherapy may not always be affordable or available.The proposed HyperFit AI system addresses these challenges by offering a cost-effective, real-time pose detection solution using readily available hardware like a webcam and open-source libraries like MediaPipe and OpenCV. These tools enable accurate detection of body landmarks and postural alignment with minimal computational resources.</a:t>
              </a:r>
            </a:p>
            <a:p>
              <a:pPr algn="just">
                <a:lnSpc>
                  <a:spcPts val="6370"/>
                </a:lnSpc>
              </a:pPr>
              <a:endParaRPr lang="en-US" altLang="en-GB" sz="3200" dirty="0">
                <a:latin typeface="Times New Roman" panose="02020603050405020304" charset="0"/>
                <a:cs typeface="Times New Roman" panose="02020603050405020304" charset="0"/>
              </a:endParaRPr>
            </a:p>
          </p:txBody>
        </p:sp>
      </p:grpSp>
      <p:pic>
        <p:nvPicPr>
          <p:cNvPr id="7" name="Picture 6"/>
          <p:cNvPicPr/>
          <p:nvPr/>
        </p:nvPicPr>
        <p:blipFill>
          <a:blip r:embed="rId2"/>
          <a:stretch>
            <a:fillRect/>
          </a:stretch>
        </p:blipFill>
        <p:spPr>
          <a:xfrm>
            <a:off x="0" y="342583"/>
            <a:ext cx="4514850" cy="14382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932769" y="-343134"/>
            <a:ext cx="11239500" cy="11201400"/>
            <a:chOff x="0" y="0"/>
            <a:chExt cx="14986000" cy="14935200"/>
          </a:xfrm>
        </p:grpSpPr>
        <p:sp>
          <p:nvSpPr>
            <p:cNvPr id="3" name="Freeform 3"/>
            <p:cNvSpPr/>
            <p:nvPr/>
          </p:nvSpPr>
          <p:spPr>
            <a:xfrm>
              <a:off x="0" y="0"/>
              <a:ext cx="14986000" cy="14935200"/>
            </a:xfrm>
            <a:custGeom>
              <a:avLst/>
              <a:gdLst/>
              <a:ahLst/>
              <a:cxnLst/>
              <a:rect l="l" t="t" r="r" b="b"/>
              <a:pathLst>
                <a:path w="14986000" h="14935200">
                  <a:moveTo>
                    <a:pt x="0" y="0"/>
                  </a:moveTo>
                  <a:lnTo>
                    <a:pt x="14986000" y="0"/>
                  </a:lnTo>
                  <a:lnTo>
                    <a:pt x="14986000" y="14935200"/>
                  </a:lnTo>
                  <a:lnTo>
                    <a:pt x="0" y="14935200"/>
                  </a:lnTo>
                  <a:close/>
                </a:path>
              </a:pathLst>
            </a:custGeom>
            <a:solidFill>
              <a:srgbClr val="FFFFFF">
                <a:alpha val="784"/>
              </a:srgbClr>
            </a:solidFill>
          </p:spPr>
          <p:txBody>
            <a:bodyPr/>
            <a:lstStyle/>
            <a:p>
              <a:endParaRPr lang="en-US"/>
            </a:p>
          </p:txBody>
        </p:sp>
      </p:grpSp>
      <p:grpSp>
        <p:nvGrpSpPr>
          <p:cNvPr id="4" name="Group 4"/>
          <p:cNvGrpSpPr/>
          <p:nvPr/>
        </p:nvGrpSpPr>
        <p:grpSpPr>
          <a:xfrm>
            <a:off x="18" y="190500"/>
            <a:ext cx="18288000" cy="10995660"/>
            <a:chOff x="-4253653" y="0"/>
            <a:chExt cx="24384000" cy="14660880"/>
          </a:xfrm>
        </p:grpSpPr>
        <p:sp>
          <p:nvSpPr>
            <p:cNvPr id="5" name="Freeform 5"/>
            <p:cNvSpPr/>
            <p:nvPr/>
          </p:nvSpPr>
          <p:spPr>
            <a:xfrm>
              <a:off x="0" y="0"/>
              <a:ext cx="17988542" cy="14660880"/>
            </a:xfrm>
            <a:custGeom>
              <a:avLst/>
              <a:gdLst/>
              <a:ahLst/>
              <a:cxnLst/>
              <a:rect l="l" t="t" r="r" b="b"/>
              <a:pathLst>
                <a:path w="17988542" h="14660880">
                  <a:moveTo>
                    <a:pt x="0" y="0"/>
                  </a:moveTo>
                  <a:lnTo>
                    <a:pt x="17988542" y="0"/>
                  </a:lnTo>
                  <a:lnTo>
                    <a:pt x="17988542" y="14660880"/>
                  </a:lnTo>
                  <a:lnTo>
                    <a:pt x="0" y="14660880"/>
                  </a:lnTo>
                  <a:close/>
                </a:path>
              </a:pathLst>
            </a:custGeom>
            <a:solidFill>
              <a:srgbClr val="000000">
                <a:alpha val="0"/>
              </a:srgbClr>
            </a:solidFill>
          </p:spPr>
          <p:txBody>
            <a:bodyPr/>
            <a:lstStyle/>
            <a:p>
              <a:endParaRPr lang="en-US"/>
            </a:p>
          </p:txBody>
        </p:sp>
        <p:sp>
          <p:nvSpPr>
            <p:cNvPr id="6" name="TextBox 6"/>
            <p:cNvSpPr txBox="1"/>
            <p:nvPr/>
          </p:nvSpPr>
          <p:spPr>
            <a:xfrm>
              <a:off x="-4253653" y="2930313"/>
              <a:ext cx="24384000" cy="10298853"/>
            </a:xfrm>
            <a:prstGeom prst="rect">
              <a:avLst/>
            </a:prstGeom>
          </p:spPr>
          <p:txBody>
            <a:bodyPr lIns="0" tIns="0" rIns="0" bIns="0" rtlCol="0" anchor="ctr"/>
            <a:lstStyle/>
            <a:p>
              <a:pPr algn="just">
                <a:lnSpc>
                  <a:spcPts val="4820"/>
                </a:lnSpc>
              </a:pPr>
              <a:r>
                <a:rPr lang="en-US" sz="3600" spc="16">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t>
              </a:r>
            </a:p>
            <a:p>
              <a:pPr algn="just">
                <a:lnSpc>
                  <a:spcPts val="4820"/>
                </a:lnSpc>
              </a:pPr>
              <a:r>
                <a:rPr lang="en-US" sz="3600" spc="16">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t>
              </a:r>
              <a:r>
                <a:rPr lang="en-US" sz="3600" b="1" spc="16">
                  <a:solidFill>
                    <a:srgbClr val="000000"/>
                  </a:solidFill>
                  <a:latin typeface="Times New Roman" panose="02020603050405020304" charset="0"/>
                  <a:ea typeface="Calibri (MS) Bold" panose="020F0702030404030204"/>
                  <a:cs typeface="Times New Roman" panose="02020603050405020304" charset="0"/>
                  <a:sym typeface="Calibri (MS) Bold" panose="020F0702030404030204"/>
                </a:rPr>
                <a:t>OBJECTIVES</a:t>
              </a:r>
            </a:p>
            <a:p>
              <a:pPr algn="just">
                <a:lnSpc>
                  <a:spcPts val="3840"/>
                </a:lnSpc>
              </a:pPr>
              <a:endParaRPr sz="3600">
                <a:latin typeface="Times New Roman" panose="02020603050405020304" charset="0"/>
                <a:cs typeface="Times New Roman" panose="02020603050405020304" charset="0"/>
              </a:endParaRPr>
            </a:p>
            <a:p>
              <a:pPr marL="668655" lvl="2" indent="-222885" algn="just">
                <a:lnSpc>
                  <a:spcPts val="3840"/>
                </a:lnSpc>
                <a:buFont typeface="Arial" panose="020B0604020202020204"/>
                <a:buChar char="⚬"/>
              </a:pPr>
              <a:r>
                <a:rPr lang="en-US" sz="3600" b="1"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Personalized Workout Plans</a:t>
              </a:r>
            </a:p>
            <a:p>
              <a:pPr marL="668655" lvl="2" indent="-222885" algn="just">
                <a:lnSpc>
                  <a:spcPts val="3840"/>
                </a:lnSpc>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AI analyzes fitness goals, body metrics, and performance data.  </a:t>
              </a:r>
            </a:p>
            <a:p>
              <a:pPr marL="668655" lvl="2" indent="-222885" algn="just">
                <a:lnSpc>
                  <a:spcPts val="3840"/>
                </a:lnSpc>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Generates tailored exercise routines for optimal results. </a:t>
              </a:r>
            </a:p>
            <a:p>
              <a:pPr marL="668655" lvl="2" indent="-222885" algn="just">
                <a:lnSpc>
                  <a:spcPts val="3840"/>
                </a:lnSpc>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t>
              </a:r>
            </a:p>
            <a:p>
              <a:pPr marL="668655" lvl="2" indent="-222885" algn="just">
                <a:lnSpc>
                  <a:spcPts val="3840"/>
                </a:lnSpc>
                <a:buFont typeface="Arial" panose="020B0604020202020204"/>
                <a:buChar char="⚬"/>
              </a:pPr>
              <a:r>
                <a:rPr lang="en-US" sz="3600" b="1"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Real-Time Performance Tracking</a:t>
              </a:r>
            </a:p>
            <a:p>
              <a:pPr marL="668655" lvl="2" indent="-222885" algn="just">
                <a:lnSpc>
                  <a:spcPts val="3840"/>
                </a:lnSpc>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Wearable devices with AI monitor heart rate, calories burned.</a:t>
              </a:r>
            </a:p>
            <a:p>
              <a:pPr marL="668655" lvl="2" indent="-222885" algn="just">
                <a:lnSpc>
                  <a:spcPts val="3840"/>
                </a:lnSpc>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Provides instant feedback and adjustments during workouts.  </a:t>
              </a:r>
            </a:p>
            <a:p>
              <a:pPr marL="668655" lvl="2" indent="-222885" algn="just">
                <a:lnSpc>
                  <a:spcPts val="3840"/>
                </a:lnSpc>
              </a:pPr>
              <a:endPar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endParaRPr>
            </a:p>
            <a:p>
              <a:pPr marL="668655" lvl="2" indent="-222885" algn="just">
                <a:lnSpc>
                  <a:spcPts val="3840"/>
                </a:lnSpc>
                <a:buFont typeface="Arial" panose="020B0604020202020204"/>
                <a:buChar char="⚬"/>
              </a:pPr>
              <a:r>
                <a:rPr lang="en-US" sz="3600" b="1"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Nutrition Guidance </a:t>
              </a:r>
            </a:p>
            <a:p>
              <a:pPr marL="668655" lvl="2" indent="-222885" algn="just">
                <a:lnSpc>
                  <a:spcPts val="3840"/>
                </a:lnSpc>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Creates customized meal plans based on dietary needs &amp; fitness goals</a:t>
              </a:r>
            </a:p>
            <a:p>
              <a:pPr marL="668655" lvl="2" indent="-222885" algn="just">
                <a:lnSpc>
                  <a:spcPts val="3840"/>
                </a:lnSpc>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Tracks macronutrient intake and suggests adjustments.  </a:t>
              </a:r>
            </a:p>
            <a:p>
              <a:pPr marL="668655" lvl="2" indent="-222885" algn="just">
                <a:lnSpc>
                  <a:spcPts val="3840"/>
                </a:lnSpc>
              </a:pPr>
              <a:endPar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endParaRPr>
            </a:p>
            <a:p>
              <a:pPr marL="668655" lvl="2" indent="-222885" algn="just">
                <a:lnSpc>
                  <a:spcPts val="3840"/>
                </a:lnSpc>
                <a:buFont typeface="Arial" panose="020B0604020202020204"/>
                <a:buChar char="⚬"/>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t>
              </a:r>
              <a:r>
                <a:rPr lang="en-US" sz="3600" b="1"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Injury Prevention  </a:t>
              </a:r>
            </a:p>
            <a:p>
              <a:pPr marL="668655" lvl="2" indent="-222885" algn="just">
                <a:lnSpc>
                  <a:spcPts val="3840"/>
                </a:lnSpc>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Analyzes movement patterns to detect improper form or risk of injury.  </a:t>
              </a:r>
            </a:p>
            <a:p>
              <a:pPr marL="668655" lvl="2" indent="-222885" algn="just">
                <a:lnSpc>
                  <a:spcPts val="3840"/>
                </a:lnSpc>
              </a:pPr>
              <a:r>
                <a:rPr lang="en-US" sz="3600" spc="10">
                  <a:solidFill>
                    <a:srgbClr val="000000"/>
                  </a:solidFill>
                  <a:latin typeface="Times New Roman" panose="02020603050405020304" charset="0"/>
                  <a:ea typeface="Calibri (MS)" panose="020F0502020204030204"/>
                  <a:cs typeface="Times New Roman" panose="02020603050405020304" charset="0"/>
                  <a:sym typeface="Calibri (MS)" panose="020F0502020204030204"/>
                </a:rPr>
                <a:t>      </a:t>
              </a:r>
              <a:endParaRPr sz="3600">
                <a:latin typeface="Times New Roman" panose="02020603050405020304" charset="0"/>
                <a:cs typeface="Times New Roman" panose="02020603050405020304" charset="0"/>
              </a:endParaRPr>
            </a:p>
            <a:p>
              <a:pPr marL="668655" lvl="2" indent="-222885" algn="just">
                <a:lnSpc>
                  <a:spcPts val="3840"/>
                </a:lnSpc>
              </a:pPr>
              <a:endParaRPr sz="3600">
                <a:latin typeface="Times New Roman" panose="02020603050405020304" charset="0"/>
                <a:cs typeface="Times New Roman" panose="02020603050405020304" charset="0"/>
              </a:endParaRPr>
            </a:p>
            <a:p>
              <a:pPr marL="668655" lvl="2" indent="-222885" algn="just">
                <a:lnSpc>
                  <a:spcPts val="3840"/>
                </a:lnSpc>
              </a:pPr>
              <a:endParaRPr sz="3600">
                <a:latin typeface="Times New Roman" panose="02020603050405020304" charset="0"/>
                <a:cs typeface="Times New Roman" panose="02020603050405020304" charset="0"/>
              </a:endParaRPr>
            </a:p>
            <a:p>
              <a:pPr marL="668655" lvl="2" indent="-222885" algn="just">
                <a:lnSpc>
                  <a:spcPts val="3840"/>
                </a:lnSpc>
              </a:pPr>
              <a:endParaRPr sz="3600">
                <a:latin typeface="Times New Roman" panose="02020603050405020304" charset="0"/>
                <a:cs typeface="Times New Roman" panose="02020603050405020304" charset="0"/>
              </a:endParaRPr>
            </a:p>
          </p:txBody>
        </p:sp>
      </p:grpSp>
      <p:pic>
        <p:nvPicPr>
          <p:cNvPr id="7" name="Picture 6"/>
          <p:cNvPicPr/>
          <p:nvPr/>
        </p:nvPicPr>
        <p:blipFill>
          <a:blip r:embed="rId2"/>
          <a:stretch>
            <a:fillRect/>
          </a:stretch>
        </p:blipFill>
        <p:spPr>
          <a:xfrm>
            <a:off x="152400" y="190183"/>
            <a:ext cx="4514850" cy="1438275"/>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BLE_ENDDRAG_ORIGIN_RECT" val="1007*64"/>
  <p:tag name="TABLE_ENDDRAG_RECT" val="216*218*1007*6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1070</Words>
  <Application>Microsoft Macintosh PowerPoint</Application>
  <PresentationFormat>Custom</PresentationFormat>
  <Paragraphs>144</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Calibri</vt:lpstr>
      <vt:lpstr>Calibri (MS) Bold</vt:lpstr>
      <vt:lpstr>Arial</vt:lpstr>
      <vt:lpstr>Times New Roman</vt:lpstr>
      <vt:lpstr>Arial Rounded MT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hyper fit ai.pptx</dc:title>
  <dc:creator/>
  <cp:lastModifiedBy>Microsoft Office User</cp:lastModifiedBy>
  <cp:revision>31</cp:revision>
  <dcterms:created xsi:type="dcterms:W3CDTF">2006-08-16T00:00:00Z</dcterms:created>
  <dcterms:modified xsi:type="dcterms:W3CDTF">2025-06-06T06:06:13Z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22C037B9DB184B9EB436AF02F909304B_13</vt:lpwstr>
  </property>
  <property fmtid="{D5CDD505-2E9C-101B-9397-08002B2CF9AE}" pid="3" name="KSOProductBuildVer">
    <vt:lpwstr>2057-12.2.0.21183</vt:lpwstr>
  </property>
</Properties>
</file>

<file path=docProps/thumbnail.jpeg>
</file>